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63" r:id="rId16"/>
    <p:sldId id="270" r:id="rId17"/>
    <p:sldId id="271" r:id="rId18"/>
    <p:sldId id="291" r:id="rId19"/>
    <p:sldId id="292" r:id="rId20"/>
    <p:sldId id="293" r:id="rId21"/>
    <p:sldId id="294" r:id="rId22"/>
    <p:sldId id="272" r:id="rId23"/>
    <p:sldId id="273" r:id="rId24"/>
    <p:sldId id="282" r:id="rId25"/>
    <p:sldId id="283" r:id="rId26"/>
    <p:sldId id="284" r:id="rId27"/>
    <p:sldId id="285" r:id="rId28"/>
    <p:sldId id="286" r:id="rId29"/>
    <p:sldId id="274" r:id="rId30"/>
    <p:sldId id="287" r:id="rId31"/>
    <p:sldId id="288" r:id="rId32"/>
    <p:sldId id="289" r:id="rId33"/>
    <p:sldId id="290" r:id="rId34"/>
    <p:sldId id="278" r:id="rId35"/>
    <p:sldId id="279" r:id="rId36"/>
    <p:sldId id="280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FE5"/>
    <a:srgbClr val="293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5CDA78-B0BA-3DF3-58CA-D0698FF1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847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2A1C1-F2D0-9928-E469-9FB07ED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14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88CC5C-1CDC-1C3E-F59C-080ED71E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BC0A2-1BE6-3430-7BA0-A0656460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4146F-8760-997B-23D2-284E52E7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35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91AE8-AA79-8707-0C52-D716B420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48"/>
            <a:ext cx="9688749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C43A32-49CF-CBE8-805C-7E86A0DF8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C5E5D5-C52C-DD5F-D3BE-BDB8FD63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69A4E7-FC20-FD17-34B0-EE6DC746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21D9B8-6617-C3BE-2C93-731E9BEF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487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E394D6-A2FE-6048-5180-DA8A5F240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A2107A-7B9D-5CCA-3629-C02A56366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6B1720-B649-C1FC-5328-7A7E5271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D8030-5346-9033-D0CF-2952544D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86596D-A1BC-02A0-D861-4951B61A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04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C873D-5E6C-2E18-EB3D-FEF1606E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E43D74-9AB4-68D2-1EEE-000A2726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C9A40B-EC3A-4714-13A7-0DAF4F0C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A71672-62E3-8D25-0E11-304868FC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51A81-1148-ABD6-B938-8A4E42ED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30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C70CF-BB07-7F6F-1BAA-C8CB5642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11C0B8-0BE2-982A-B148-4F8A075C0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A56A49-0381-A14C-F565-E8186648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98CF0-B6A9-3404-AF7E-7955CC54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6C4876-D241-7745-37FC-24897FBE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268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EB4B7-CEEC-C6D3-10B5-2C28EBCD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8" y="62908"/>
            <a:ext cx="9659565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BE3AB-BC82-4248-9CB6-07A2F00E9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A0E504-7F38-ABD5-3420-BB91EA86B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640043-4E1E-8B08-410D-37988F73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964496-ECFA-2F2A-6051-400BE1B6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EF5061-AA0F-B56D-997B-F5DA057B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68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874F0-95E7-0022-355D-FC08BBD7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183" y="53841"/>
            <a:ext cx="9669294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E419D0-E17B-9258-CFCF-1366933D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32C22B-4C32-4F9F-A3EA-9FBD53F10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4029F5-CA9F-AD3A-F864-A50728B0B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EC335-9B53-391C-4997-F1F62D4D4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21577E-A9CE-4F45-275A-769F45A2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DF3503B-BB88-0C99-147B-66C4BE4E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873F2D-5322-16F2-7BFC-2DCB79F8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388ED-4B15-E560-26F3-1C707CD4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911" y="43452"/>
            <a:ext cx="9669293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9ECA60-F62C-577F-24AD-2F4EBB8C3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059BBA9-1009-B31F-F657-DD94F77D5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C7419B-52D1-64BF-CABD-CDB5B6EB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96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5EFA6B-1A23-A676-2598-150FEBAA4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F22B22C-B514-421A-B090-CEEEFEDE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743B9A-5B39-3FF1-C374-CBE9D7FC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20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4F573-8598-9E95-B4BC-69904C4E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51628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7A046-A11C-7706-C90F-5C3CA413A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51628"/>
            <a:ext cx="6172200" cy="4309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A5FCE1-788E-2D6E-24C9-DC34D7A6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37752"/>
            <a:ext cx="3932237" cy="2931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F5806C-3BDF-2658-E610-AB089EB1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390DF7-882E-0069-0AB7-14D7E90D6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341D84-6E36-A3A0-2A07-68882B0A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373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9E7B3-CCB3-15E4-D79B-0433688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02995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FEA85B0-A643-26E9-AEA2-4102D8820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502995"/>
            <a:ext cx="6172200" cy="43580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CCA5F2-F84B-ABE5-F2B6-BF478C46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4562"/>
            <a:ext cx="3932237" cy="31744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9075FB-5C99-7F84-5E8D-D24ABB65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09F0C9F-1A8B-6B5D-65D3-8FAFB548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DC90DA-38BA-1D46-813D-0A5F97D0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20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D72AF7-7903-0A34-F7E6-BCDA10E9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097" y="43452"/>
            <a:ext cx="93774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4AFC2-B056-018E-FE5C-2E344586B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895" y="1825625"/>
            <a:ext cx="117506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448F9-BFAC-E6BB-98A5-467A3E2D0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4E635-B4B8-483F-B057-25245A46B3CE}" type="datetimeFigureOut">
              <a:rPr lang="pt-BR" smtClean="0"/>
              <a:t>02/10/2024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070FB-605F-4A22-5649-64D3D38EC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4934B-8A21-1F64-A575-3BD82903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F31DAD-B366-4E7F-8C13-4C445A1E91DD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FC6E56-D195-46F3-9E46-140E371A666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95" y="22242"/>
            <a:ext cx="2121905" cy="13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1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CFE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E7A55-F783-BFEC-7095-B1C8318D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122947"/>
            <a:ext cx="12039600" cy="4228432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FFFF00"/>
                </a:solidFill>
              </a:rPr>
              <a:t>Baixe o material </a:t>
            </a:r>
            <a:r>
              <a:rPr lang="pt-BR" sz="4400" b="1">
                <a:solidFill>
                  <a:srgbClr val="FFFF00"/>
                </a:solidFill>
              </a:rPr>
              <a:t>da Palestra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acesse o </a:t>
            </a:r>
            <a:r>
              <a:rPr lang="pt-BR" sz="4400" b="1" dirty="0" err="1">
                <a:solidFill>
                  <a:srgbClr val="FFFF00"/>
                </a:solidFill>
              </a:rPr>
              <a:t>github</a:t>
            </a:r>
            <a:br>
              <a:rPr lang="pt-BR" sz="4400" b="1" dirty="0">
                <a:solidFill>
                  <a:srgbClr val="FFFF00"/>
                </a:solidFill>
              </a:rPr>
            </a:br>
            <a:br>
              <a:rPr lang="pt-BR" sz="4400" b="1" dirty="0">
                <a:solidFill>
                  <a:srgbClr val="FFFF00"/>
                </a:solidFill>
              </a:rPr>
            </a:br>
            <a:r>
              <a:rPr lang="pt-BR" sz="4400" b="1" dirty="0">
                <a:solidFill>
                  <a:srgbClr val="FFFF00"/>
                </a:solidFill>
              </a:rPr>
              <a:t>https://github.com/aterroso/SemanaESP32</a:t>
            </a:r>
          </a:p>
        </p:txBody>
      </p:sp>
    </p:spTree>
    <p:extLst>
      <p:ext uri="{BB962C8B-B14F-4D97-AF65-F5344CB8AC3E}">
        <p14:creationId xmlns:p14="http://schemas.microsoft.com/office/powerpoint/2010/main" val="175774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6A43F-B39E-4DB3-3FA8-B4656D863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3"/>
            <a:ext cx="9759737" cy="836062"/>
          </a:xfrm>
        </p:spPr>
        <p:txBody>
          <a:bodyPr/>
          <a:lstStyle/>
          <a:p>
            <a:r>
              <a:rPr lang="pt-BR" sz="4400" b="1" dirty="0"/>
              <a:t>Estruturando o conteúdo na página web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95FBE-A317-E9F4-5F4A-E8EAFDD0E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930598"/>
            <a:ext cx="5465648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Uma página web pode ser estruturada usando alguns elementos, tais como:</a:t>
            </a:r>
          </a:p>
          <a:p>
            <a:pPr marL="0" indent="0" algn="just">
              <a:buNone/>
            </a:pP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1º) Elemento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este elemento separa a página web em divisões ou seções. Cada divisão permite agrupar diversos elementos HTML, como por exemplo: texto, imagens, formulários, etc.. 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10FA16-80C5-1C8C-2894-8D778761EFB2}"/>
              </a:ext>
            </a:extLst>
          </p:cNvPr>
          <p:cNvSpPr txBox="1">
            <a:spLocks/>
          </p:cNvSpPr>
          <p:nvPr/>
        </p:nvSpPr>
        <p:spPr>
          <a:xfrm>
            <a:off x="2178433" y="3011906"/>
            <a:ext cx="11377263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4CCBB37-6A2E-9876-7963-D2078A69C4D8}"/>
              </a:ext>
            </a:extLst>
          </p:cNvPr>
          <p:cNvSpPr txBox="1">
            <a:spLocks/>
          </p:cNvSpPr>
          <p:nvPr/>
        </p:nvSpPr>
        <p:spPr>
          <a:xfrm>
            <a:off x="2178433" y="3959291"/>
            <a:ext cx="11357544" cy="19288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24486E-ABE1-3595-4AF6-0C98F006DC2F}"/>
              </a:ext>
            </a:extLst>
          </p:cNvPr>
          <p:cNvSpPr txBox="1">
            <a:spLocks/>
          </p:cNvSpPr>
          <p:nvPr/>
        </p:nvSpPr>
        <p:spPr>
          <a:xfrm>
            <a:off x="2178433" y="3497330"/>
            <a:ext cx="11357544" cy="5476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56DCA2-6973-8E27-8453-8B81B949BC90}"/>
              </a:ext>
            </a:extLst>
          </p:cNvPr>
          <p:cNvSpPr txBox="1">
            <a:spLocks/>
          </p:cNvSpPr>
          <p:nvPr/>
        </p:nvSpPr>
        <p:spPr>
          <a:xfrm>
            <a:off x="5756478" y="988704"/>
            <a:ext cx="6108729" cy="582584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B457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&lt;!DOCTYPE 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&lt;meta </a:t>
            </a:r>
            <a:r>
              <a:rPr lang="pt-BR" sz="2400" b="1" dirty="0" err="1">
                <a:solidFill>
                  <a:schemeClr val="bg1"/>
                </a:solidFill>
              </a:rPr>
              <a:t>charset</a:t>
            </a:r>
            <a:r>
              <a:rPr lang="pt-BR" sz="2400" b="1" dirty="0">
                <a:solidFill>
                  <a:schemeClr val="bg1"/>
                </a:solidFill>
              </a:rPr>
              <a:t>=“UTF-8”/&gt;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&gt;PUC-On-line&lt;/</a:t>
            </a:r>
            <a:r>
              <a:rPr lang="pt-BR" sz="2400" b="1" dirty="0" err="1">
                <a:solidFill>
                  <a:schemeClr val="bg1"/>
                </a:solidFill>
              </a:rPr>
              <a:t>title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head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id=“banner”&gt;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=“banner.gif”/&gt;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endParaRPr lang="pt-BR" sz="2400" b="1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 id=“menu”&gt;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	&lt;</a:t>
            </a:r>
            <a:r>
              <a:rPr lang="pt-BR" sz="2400" b="1" dirty="0" err="1">
                <a:solidFill>
                  <a:schemeClr val="bg1"/>
                </a:solidFill>
              </a:rPr>
              <a:t>img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src</a:t>
            </a:r>
            <a:r>
              <a:rPr lang="pt-BR" sz="2400" b="1" dirty="0">
                <a:solidFill>
                  <a:schemeClr val="bg1"/>
                </a:solidFill>
              </a:rPr>
              <a:t>=“menu.gif”/&gt;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	&lt;/</a:t>
            </a:r>
            <a:r>
              <a:rPr lang="pt-BR" sz="2400" b="1" dirty="0" err="1">
                <a:solidFill>
                  <a:schemeClr val="bg1"/>
                </a:solidFill>
              </a:rPr>
              <a:t>div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	&lt;/</a:t>
            </a:r>
            <a:r>
              <a:rPr lang="pt-BR" sz="2400" b="1" dirty="0" err="1">
                <a:solidFill>
                  <a:schemeClr val="bg1"/>
                </a:solidFill>
              </a:rPr>
              <a:t>body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</a:p>
          <a:p>
            <a:pPr marL="0" indent="0" algn="just">
              <a:buNone/>
            </a:pPr>
            <a:r>
              <a:rPr lang="pt-BR" sz="2400" b="1" dirty="0">
                <a:solidFill>
                  <a:schemeClr val="bg1"/>
                </a:solidFill>
              </a:rPr>
              <a:t>&lt;</a:t>
            </a:r>
            <a:r>
              <a:rPr lang="pt-BR" sz="2400" b="1" dirty="0" err="1">
                <a:solidFill>
                  <a:schemeClr val="bg1"/>
                </a:solidFill>
              </a:rPr>
              <a:t>html</a:t>
            </a:r>
            <a:r>
              <a:rPr lang="pt-BR" sz="2400" b="1" dirty="0">
                <a:solidFill>
                  <a:schemeClr val="bg1"/>
                </a:solidFill>
              </a:rPr>
              <a:t>&gt;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01BAD82-CA54-39DB-8154-770E5CB6CF0C}"/>
              </a:ext>
            </a:extLst>
          </p:cNvPr>
          <p:cNvSpPr/>
          <p:nvPr/>
        </p:nvSpPr>
        <p:spPr>
          <a:xfrm>
            <a:off x="6699664" y="1590428"/>
            <a:ext cx="5231446" cy="14001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26EFAC-79C7-15EB-7480-8F9464CC0E96}"/>
              </a:ext>
            </a:extLst>
          </p:cNvPr>
          <p:cNvSpPr/>
          <p:nvPr/>
        </p:nvSpPr>
        <p:spPr>
          <a:xfrm>
            <a:off x="6699664" y="3152879"/>
            <a:ext cx="5231446" cy="328101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511C865-A248-4979-7B24-6DA0F5C7A558}"/>
              </a:ext>
            </a:extLst>
          </p:cNvPr>
          <p:cNvSpPr/>
          <p:nvPr/>
        </p:nvSpPr>
        <p:spPr>
          <a:xfrm>
            <a:off x="5756478" y="1284650"/>
            <a:ext cx="6347626" cy="5420708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55981E0-4CB0-CBF3-43C3-0793C80CE96A}"/>
              </a:ext>
            </a:extLst>
          </p:cNvPr>
          <p:cNvSpPr/>
          <p:nvPr/>
        </p:nvSpPr>
        <p:spPr>
          <a:xfrm>
            <a:off x="7642849" y="3590332"/>
            <a:ext cx="4055928" cy="115931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AF755DB-A17F-56CA-90C6-83AD38EC7F64}"/>
              </a:ext>
            </a:extLst>
          </p:cNvPr>
          <p:cNvSpPr/>
          <p:nvPr/>
        </p:nvSpPr>
        <p:spPr>
          <a:xfrm>
            <a:off x="7632989" y="4911924"/>
            <a:ext cx="4055928" cy="1149965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9894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9854A-4C24-6C38-DB05-3E7763F8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3D02A4A-E485-9B2B-4A68-AFCDBC36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" y="1585691"/>
            <a:ext cx="5465648" cy="476698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2º) Elemento &lt;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semelhante ao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porém é uma forma de atribuir atributos a um pequeno grupo de elementos. </a:t>
            </a: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3º) </a:t>
            </a:r>
            <a:r>
              <a:rPr lang="pt-BR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 &lt;header&gt;: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diferentemente do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, o header (cabeçalho) contém normalmente logo, slogan, banner de uma página web.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pt-BR" sz="22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é dupla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&lt;header&gt; &lt;/header&gt;</a:t>
            </a:r>
          </a:p>
          <a:p>
            <a:pPr marL="0" indent="0" algn="just"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C77A7-4E69-A876-7630-082761F8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096" y="2922557"/>
            <a:ext cx="5111168" cy="38919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AD410CE-19C4-FCA5-5190-D15362854EBF}"/>
              </a:ext>
            </a:extLst>
          </p:cNvPr>
          <p:cNvSpPr txBox="1"/>
          <p:nvPr/>
        </p:nvSpPr>
        <p:spPr>
          <a:xfrm>
            <a:off x="5981460" y="1585691"/>
            <a:ext cx="6096000" cy="1059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&lt;p&gt;Este curso de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css_texto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HTML, CSS, Javascript 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pt-BR" sz="1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vão lhe fazer um programador full-</a:t>
            </a: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.&lt;/p&gt;</a:t>
            </a:r>
          </a:p>
        </p:txBody>
      </p:sp>
    </p:spTree>
    <p:extLst>
      <p:ext uri="{BB962C8B-B14F-4D97-AF65-F5344CB8AC3E}">
        <p14:creationId xmlns:p14="http://schemas.microsoft.com/office/powerpoint/2010/main" val="305900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3966F-9F08-782E-1B01-CB342501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A9EA55-6A5D-4544-E3CE-3D94A481A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825625"/>
            <a:ext cx="5205999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4º) 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&gt;: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(rodapé) geralmente está localizado no fim da página web. Contém informações avisos legais e/ou autoria e/ou links. Dupla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&gt;&lt;/</a:t>
            </a:r>
            <a:r>
              <a:rPr lang="pt-B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&gt;.</a:t>
            </a:r>
          </a:p>
          <a:p>
            <a:pPr algn="just"/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7F0AEE-4235-B408-201E-01AED97AF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4" y="1435769"/>
            <a:ext cx="5180250" cy="279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3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4DF74-7565-A7B3-C426-17B6EB231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 err="1"/>
              <a:t>Tag’s</a:t>
            </a:r>
            <a:r>
              <a:rPr lang="pt-BR" sz="4400" b="1" dirty="0"/>
              <a:t> utilizadas na formatação de texto</a:t>
            </a:r>
            <a:endParaRPr lang="pt-BR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0130F18-E8DA-CBDE-EFE5-60CE74366DE1}"/>
              </a:ext>
            </a:extLst>
          </p:cNvPr>
          <p:cNvSpPr txBox="1">
            <a:spLocks/>
          </p:cNvSpPr>
          <p:nvPr/>
        </p:nvSpPr>
        <p:spPr>
          <a:xfrm>
            <a:off x="3889829" y="381000"/>
            <a:ext cx="7893214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571E5C16-7633-77F1-3311-3A5E68828BF6}"/>
              </a:ext>
            </a:extLst>
          </p:cNvPr>
          <p:cNvSpPr/>
          <p:nvPr/>
        </p:nvSpPr>
        <p:spPr>
          <a:xfrm>
            <a:off x="3549202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&lt;p&gt; novo parágrafo</a:t>
            </a: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DA5D85A0-4E2B-C4C3-E341-30147B6190DF}"/>
              </a:ext>
            </a:extLst>
          </p:cNvPr>
          <p:cNvSpPr/>
          <p:nvPr/>
        </p:nvSpPr>
        <p:spPr>
          <a:xfrm>
            <a:off x="5860048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blockquote</a:t>
            </a:r>
            <a:r>
              <a:rPr lang="pt-BR" sz="19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15CD8627-AE32-E9C7-815B-2E031CE5D1F8}"/>
              </a:ext>
            </a:extLst>
          </p:cNvPr>
          <p:cNvSpPr/>
          <p:nvPr/>
        </p:nvSpPr>
        <p:spPr>
          <a:xfrm>
            <a:off x="8170894" y="1318276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strong</a:t>
            </a:r>
            <a:r>
              <a:rPr lang="pt-BR" sz="1900" b="1" dirty="0">
                <a:solidFill>
                  <a:srgbClr val="FFFF00"/>
                </a:solidFill>
              </a:rPr>
              <a:t>&gt; negrito</a:t>
            </a: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5590AA86-ACF8-D9BA-1754-38BA139F0F83}"/>
              </a:ext>
            </a:extLst>
          </p:cNvPr>
          <p:cNvSpPr/>
          <p:nvPr/>
        </p:nvSpPr>
        <p:spPr>
          <a:xfrm>
            <a:off x="8170894" y="2239645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&lt;b&gt; negrito</a:t>
            </a: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46C28526-F1ED-5B6F-6B43-B3BD86AEDDB3}"/>
              </a:ext>
            </a:extLst>
          </p:cNvPr>
          <p:cNvSpPr/>
          <p:nvPr/>
        </p:nvSpPr>
        <p:spPr>
          <a:xfrm>
            <a:off x="5860048" y="223964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&lt;em&gt; itálico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9C2702EA-1088-3830-63F0-C408AD96BB4B}"/>
              </a:ext>
            </a:extLst>
          </p:cNvPr>
          <p:cNvSpPr/>
          <p:nvPr/>
        </p:nvSpPr>
        <p:spPr>
          <a:xfrm>
            <a:off x="3549202" y="2239788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&lt;i&gt; itálico</a:t>
            </a:r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97B954F5-1F66-27B2-46B8-F78F221132DA}"/>
              </a:ext>
            </a:extLst>
          </p:cNvPr>
          <p:cNvSpPr/>
          <p:nvPr/>
        </p:nvSpPr>
        <p:spPr>
          <a:xfrm>
            <a:off x="3549202" y="3161301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small</a:t>
            </a:r>
            <a:r>
              <a:rPr lang="pt-BR" sz="1900" b="1" dirty="0">
                <a:solidFill>
                  <a:srgbClr val="FFFF00"/>
                </a:solidFill>
              </a:rPr>
              <a:t>&gt; texto menor tamanho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61146941-0448-6E72-E178-3B8F6B53D24B}"/>
              </a:ext>
            </a:extLst>
          </p:cNvPr>
          <p:cNvSpPr/>
          <p:nvPr/>
        </p:nvSpPr>
        <p:spPr>
          <a:xfrm>
            <a:off x="5860048" y="3161013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abbr</a:t>
            </a:r>
            <a:r>
              <a:rPr lang="pt-BR" sz="1900" b="1" dirty="0">
                <a:solidFill>
                  <a:srgbClr val="FFFF00"/>
                </a:solidFill>
              </a:rPr>
              <a:t>&gt; significado abreviatura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9D99BF95-1A4B-A4D7-C596-C07846355B2D}"/>
              </a:ext>
            </a:extLst>
          </p:cNvPr>
          <p:cNvSpPr/>
          <p:nvPr/>
        </p:nvSpPr>
        <p:spPr>
          <a:xfrm>
            <a:off x="8170894" y="3161012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mark</a:t>
            </a:r>
            <a:r>
              <a:rPr lang="pt-BR" sz="1900" b="1" dirty="0">
                <a:solidFill>
                  <a:srgbClr val="FFFF00"/>
                </a:solidFill>
              </a:rPr>
              <a:t>&gt; destacar um texto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608A1B2B-2F39-B991-3ED3-6D14DD7D9916}"/>
              </a:ext>
            </a:extLst>
          </p:cNvPr>
          <p:cNvSpPr/>
          <p:nvPr/>
        </p:nvSpPr>
        <p:spPr>
          <a:xfrm>
            <a:off x="3549202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&lt;var&gt; usado com variáveis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63730479-638C-4093-2BC5-06A06FB5208C}"/>
              </a:ext>
            </a:extLst>
          </p:cNvPr>
          <p:cNvSpPr/>
          <p:nvPr/>
        </p:nvSpPr>
        <p:spPr>
          <a:xfrm>
            <a:off x="5860048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kbd</a:t>
            </a:r>
            <a:r>
              <a:rPr lang="pt-BR" sz="1900" b="1" dirty="0">
                <a:solidFill>
                  <a:srgbClr val="FFFF00"/>
                </a:solidFill>
              </a:rPr>
              <a:t>&gt; tecla de atalho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FA039881-7F3B-1155-1AD7-79FF5EC3B46D}"/>
              </a:ext>
            </a:extLst>
          </p:cNvPr>
          <p:cNvSpPr/>
          <p:nvPr/>
        </p:nvSpPr>
        <p:spPr>
          <a:xfrm>
            <a:off x="8170894" y="4096304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&lt;time&gt; hora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581703CD-9A12-B598-E4A2-951F9D11E174}"/>
              </a:ext>
            </a:extLst>
          </p:cNvPr>
          <p:cNvSpPr/>
          <p:nvPr/>
        </p:nvSpPr>
        <p:spPr>
          <a:xfrm>
            <a:off x="3549202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&lt;sub&gt; subscrito (índice)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3380977-F625-7254-BC0B-E88B5505E903}"/>
              </a:ext>
            </a:extLst>
          </p:cNvPr>
          <p:cNvSpPr/>
          <p:nvPr/>
        </p:nvSpPr>
        <p:spPr>
          <a:xfrm>
            <a:off x="5860048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sup</a:t>
            </a:r>
            <a:r>
              <a:rPr lang="pt-BR" sz="1900" b="1" dirty="0">
                <a:solidFill>
                  <a:srgbClr val="FFFF00"/>
                </a:solidFill>
              </a:rPr>
              <a:t>&gt; sobrescrito (</a:t>
            </a:r>
            <a:r>
              <a:rPr lang="pt-BR" sz="1900" b="1" dirty="0" err="1">
                <a:solidFill>
                  <a:srgbClr val="FFFF00"/>
                </a:solidFill>
              </a:rPr>
              <a:t>exp</a:t>
            </a:r>
            <a:r>
              <a:rPr lang="pt-BR" sz="1900" b="1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811524BF-D865-E0E7-6F57-5B3AC61BC0F4}"/>
              </a:ext>
            </a:extLst>
          </p:cNvPr>
          <p:cNvSpPr/>
          <p:nvPr/>
        </p:nvSpPr>
        <p:spPr>
          <a:xfrm>
            <a:off x="8170894" y="5031307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pre</a:t>
            </a:r>
            <a:r>
              <a:rPr lang="pt-BR" sz="1900" b="1" dirty="0">
                <a:solidFill>
                  <a:srgbClr val="FFFF00"/>
                </a:solidFill>
              </a:rPr>
              <a:t>&gt;                 </a:t>
            </a:r>
            <a:r>
              <a:rPr lang="pt-BR" sz="1900" b="1" dirty="0" err="1">
                <a:solidFill>
                  <a:srgbClr val="FFFF00"/>
                </a:solidFill>
              </a:rPr>
              <a:t>pre-formatado</a:t>
            </a:r>
            <a:endParaRPr lang="pt-BR" sz="1900" b="1" dirty="0">
              <a:solidFill>
                <a:srgbClr val="FFFF00"/>
              </a:solidFill>
            </a:endParaRPr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448C5B0D-796F-26A6-8005-8AD03C4E0AF7}"/>
              </a:ext>
            </a:extLst>
          </p:cNvPr>
          <p:cNvSpPr/>
          <p:nvPr/>
        </p:nvSpPr>
        <p:spPr>
          <a:xfrm>
            <a:off x="4733568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hr</a:t>
            </a:r>
            <a:r>
              <a:rPr lang="pt-BR" sz="1900" b="1" dirty="0">
                <a:solidFill>
                  <a:srgbClr val="FFFF00"/>
                </a:solidFill>
              </a:rPr>
              <a:t>&gt; linha divisória</a:t>
            </a:r>
          </a:p>
        </p:txBody>
      </p:sp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E32CB037-F10D-F1DC-B9BB-A4E918BB5CAB}"/>
              </a:ext>
            </a:extLst>
          </p:cNvPr>
          <p:cNvSpPr/>
          <p:nvPr/>
        </p:nvSpPr>
        <p:spPr>
          <a:xfrm>
            <a:off x="7044414" y="5966310"/>
            <a:ext cx="2011680" cy="744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00" b="1" dirty="0">
                <a:solidFill>
                  <a:srgbClr val="FFFF00"/>
                </a:solidFill>
              </a:rPr>
              <a:t>&lt;</a:t>
            </a:r>
            <a:r>
              <a:rPr lang="pt-BR" sz="1900" b="1" dirty="0" err="1">
                <a:solidFill>
                  <a:srgbClr val="FFFF00"/>
                </a:solidFill>
              </a:rPr>
              <a:t>br</a:t>
            </a:r>
            <a:r>
              <a:rPr lang="pt-BR" sz="1900" b="1" dirty="0">
                <a:solidFill>
                  <a:srgbClr val="FFFF00"/>
                </a:solidFill>
              </a:rPr>
              <a:t>&gt; (break) quebra de linha</a:t>
            </a:r>
          </a:p>
        </p:txBody>
      </p:sp>
    </p:spTree>
    <p:extLst>
      <p:ext uri="{BB962C8B-B14F-4D97-AF65-F5344CB8AC3E}">
        <p14:creationId xmlns:p14="http://schemas.microsoft.com/office/powerpoint/2010/main" val="3149402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36E48-839D-2391-2FA1-8E55EAD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957415"/>
          </a:xfrm>
        </p:spPr>
        <p:txBody>
          <a:bodyPr>
            <a:normAutofit/>
          </a:bodyPr>
          <a:lstStyle/>
          <a:p>
            <a:r>
              <a:rPr lang="pt-BR" sz="4200" b="1" dirty="0"/>
              <a:t>Estruturando o texto em formato de listas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2C4E8FB-0F91-43C8-356D-4BBEA54B8DCC}"/>
              </a:ext>
            </a:extLst>
          </p:cNvPr>
          <p:cNvSpPr txBox="1">
            <a:spLocks/>
          </p:cNvSpPr>
          <p:nvPr/>
        </p:nvSpPr>
        <p:spPr>
          <a:xfrm>
            <a:off x="2269577" y="476956"/>
            <a:ext cx="8302171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B5CAD179-C4CD-A9AD-5735-94277B8AFCB5}"/>
              </a:ext>
            </a:extLst>
          </p:cNvPr>
          <p:cNvSpPr/>
          <p:nvPr/>
        </p:nvSpPr>
        <p:spPr>
          <a:xfrm>
            <a:off x="2768867" y="1059482"/>
            <a:ext cx="7576457" cy="404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C8059EE1-FE4E-03D3-B90B-32338910E631}"/>
              </a:ext>
            </a:extLst>
          </p:cNvPr>
          <p:cNvSpPr/>
          <p:nvPr/>
        </p:nvSpPr>
        <p:spPr>
          <a:xfrm>
            <a:off x="2768866" y="4686392"/>
            <a:ext cx="7576457" cy="4180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não ordenada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-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unordered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4661CA0-B8F7-C3AA-F5C3-104CC9930EE1}"/>
              </a:ext>
            </a:extLst>
          </p:cNvPr>
          <p:cNvSpPr/>
          <p:nvPr/>
        </p:nvSpPr>
        <p:spPr>
          <a:xfrm>
            <a:off x="2286996" y="1523046"/>
            <a:ext cx="4601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8DC422F-1202-5318-31C6-E3FE1EA4BB59}"/>
              </a:ext>
            </a:extLst>
          </p:cNvPr>
          <p:cNvSpPr/>
          <p:nvPr/>
        </p:nvSpPr>
        <p:spPr>
          <a:xfrm>
            <a:off x="2286994" y="5288340"/>
            <a:ext cx="4601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&lt;p&gt; Nesta disciplina iremos aprender:&lt;/p&gt;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HTML5&lt;/li&gt;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CSS3&lt;/li&gt;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&lt;li&gt;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&lt;/li&gt;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65E4DBE-13E2-B025-82FB-0C9F4797D5D9}"/>
              </a:ext>
            </a:extLst>
          </p:cNvPr>
          <p:cNvSpPr/>
          <p:nvPr/>
        </p:nvSpPr>
        <p:spPr>
          <a:xfrm>
            <a:off x="6888023" y="1523046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HTML5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CSS3</a:t>
            </a:r>
          </a:p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0EE6A26-012E-7439-201A-4A68A78B4DD9}"/>
              </a:ext>
            </a:extLst>
          </p:cNvPr>
          <p:cNvSpPr/>
          <p:nvPr/>
        </p:nvSpPr>
        <p:spPr>
          <a:xfrm>
            <a:off x="6888023" y="5288340"/>
            <a:ext cx="3457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Nesta disciplina iremos aprender: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AC26FEF-2CC7-449C-CA6F-63CD133E822A}"/>
              </a:ext>
            </a:extLst>
          </p:cNvPr>
          <p:cNvSpPr/>
          <p:nvPr/>
        </p:nvSpPr>
        <p:spPr>
          <a:xfrm>
            <a:off x="2455358" y="3070457"/>
            <a:ext cx="788996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lista ordenada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pode ter um atributo para definir o que será usado para ordenar a lista. O atributo é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 ou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=“A”&gt;: será usado letras.</a:t>
            </a:r>
          </a:p>
          <a:p>
            <a:pPr algn="just">
              <a:lnSpc>
                <a:spcPct val="120000"/>
              </a:lnSpc>
            </a:pP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 &lt;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=“I”&gt;: será usado números romanos.</a:t>
            </a:r>
          </a:p>
        </p:txBody>
      </p:sp>
    </p:spTree>
    <p:extLst>
      <p:ext uri="{BB962C8B-B14F-4D97-AF65-F5344CB8AC3E}">
        <p14:creationId xmlns:p14="http://schemas.microsoft.com/office/powerpoint/2010/main" val="2945125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FC006-E4B5-1D59-0230-9FD027E2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Introdução ao CSS 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Cascading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 – Folha de Estilos em Cascata).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51A8-424D-5544-B910-D1337CD1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472699"/>
            <a:ext cx="11750667" cy="1222375"/>
          </a:xfrm>
        </p:spPr>
        <p:txBody>
          <a:bodyPr>
            <a:normAutofit/>
          </a:bodyPr>
          <a:lstStyle/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o CSS é usado para formatar páginas HTML, modificando a aparência da página. </a:t>
            </a:r>
          </a:p>
          <a:p>
            <a:pPr algn="just"/>
            <a:endParaRPr lang="pt-BR" sz="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Formas de declarar a estilização: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8EFFCF-90C7-6951-4444-CCA0C1422837}"/>
              </a:ext>
            </a:extLst>
          </p:cNvPr>
          <p:cNvSpPr/>
          <p:nvPr/>
        </p:nvSpPr>
        <p:spPr>
          <a:xfrm>
            <a:off x="6106863" y="2510147"/>
            <a:ext cx="5716167" cy="40318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 utilizar o próprio nome da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assim não precisa .XXX, mas todos </a:t>
            </a:r>
            <a:r>
              <a:rPr lang="pt-BR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tags</a:t>
            </a: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serão personalizados com o mesmo estilo. Isso foi feito no HTML da tabela.</a:t>
            </a:r>
          </a:p>
          <a:p>
            <a:pPr algn="just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&lt;meta </a:t>
            </a:r>
            <a:r>
              <a:rPr lang="pt-BR" sz="1600" b="1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charset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="UTF-8"&gt;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Document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title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caption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{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background-color:royalblue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color:white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    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head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0199F05-9C20-7AF7-D409-B21624451A46}"/>
              </a:ext>
            </a:extLst>
          </p:cNvPr>
          <p:cNvSpPr/>
          <p:nvPr/>
        </p:nvSpPr>
        <p:spPr>
          <a:xfrm>
            <a:off x="376988" y="2510147"/>
            <a:ext cx="5594027" cy="409342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1º) deseja-se criar um estilo personalizado para uma figura ou texto, pode simplesmente fazer o seguinte: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{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font-weight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: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bold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color: blue;</a:t>
            </a:r>
          </a:p>
          <a:p>
            <a:pPr lvl="1"/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&lt;/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style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........</a:t>
            </a: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css_texto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”&gt;Configura texto&lt;/p&gt;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2º) Pode-se colocar a estilização dentro da própria </a:t>
            </a:r>
            <a:r>
              <a:rPr lang="pt-BR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chemeClr val="bg1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&lt;p 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class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=“</a:t>
            </a:r>
            <a:r>
              <a:rPr lang="pt-BR" sz="1600" b="1" dirty="0" err="1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color:blue</a:t>
            </a:r>
            <a:r>
              <a:rPr lang="pt-BR" sz="1600" b="1" dirty="0">
                <a:solidFill>
                  <a:schemeClr val="bg1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”&gt;Semana Acadêmica.&lt;/p&gt;</a:t>
            </a:r>
          </a:p>
        </p:txBody>
      </p:sp>
      <p:sp>
        <p:nvSpPr>
          <p:cNvPr id="9" name="Texto Explicativo Retangular com Cantos Arredondados 5">
            <a:extLst>
              <a:ext uri="{FF2B5EF4-FFF2-40B4-BE49-F238E27FC236}">
                <a16:creationId xmlns:a16="http://schemas.microsoft.com/office/drawing/2014/main" id="{09F98B1A-A55E-D7A1-2126-33B9AFECD36A}"/>
              </a:ext>
            </a:extLst>
          </p:cNvPr>
          <p:cNvSpPr/>
          <p:nvPr/>
        </p:nvSpPr>
        <p:spPr>
          <a:xfrm>
            <a:off x="2598820" y="3191369"/>
            <a:ext cx="3324765" cy="541153"/>
          </a:xfrm>
          <a:prstGeom prst="wedgeRoundRectCallout">
            <a:avLst>
              <a:gd name="adj1" fmla="val -63311"/>
              <a:gd name="adj2" fmla="val 6858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FF00"/>
                </a:solidFill>
              </a:rPr>
              <a:t>Não esqueça de colocar ponto (.) antes do nome do estilo</a:t>
            </a:r>
          </a:p>
        </p:txBody>
      </p:sp>
      <p:sp>
        <p:nvSpPr>
          <p:cNvPr id="10" name="Texto Explicativo Retangular com Cantos Arredondados 6">
            <a:extLst>
              <a:ext uri="{FF2B5EF4-FFF2-40B4-BE49-F238E27FC236}">
                <a16:creationId xmlns:a16="http://schemas.microsoft.com/office/drawing/2014/main" id="{6FE9E2CF-7380-D746-FEED-22885DC0787C}"/>
              </a:ext>
            </a:extLst>
          </p:cNvPr>
          <p:cNvSpPr/>
          <p:nvPr/>
        </p:nvSpPr>
        <p:spPr>
          <a:xfrm>
            <a:off x="2735178" y="4336671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Obs.: Aqui não vai o ponto (.)</a:t>
            </a:r>
          </a:p>
        </p:txBody>
      </p:sp>
      <p:sp>
        <p:nvSpPr>
          <p:cNvPr id="12" name="Texto Explicativo Retangular com Cantos Arredondados 6">
            <a:extLst>
              <a:ext uri="{FF2B5EF4-FFF2-40B4-BE49-F238E27FC236}">
                <a16:creationId xmlns:a16="http://schemas.microsoft.com/office/drawing/2014/main" id="{F629935A-23DA-67AF-F55D-D8C2DE9E672F}"/>
              </a:ext>
            </a:extLst>
          </p:cNvPr>
          <p:cNvSpPr/>
          <p:nvPr/>
        </p:nvSpPr>
        <p:spPr>
          <a:xfrm>
            <a:off x="2735177" y="5852648"/>
            <a:ext cx="3188407" cy="378823"/>
          </a:xfrm>
          <a:prstGeom prst="wedgeRoundRectCallout">
            <a:avLst>
              <a:gd name="adj1" fmla="val -57956"/>
              <a:gd name="adj2" fmla="val 56260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A estilização na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13" name="Texto Explicativo Retangular com Cantos Arredondados 6">
            <a:extLst>
              <a:ext uri="{FF2B5EF4-FFF2-40B4-BE49-F238E27FC236}">
                <a16:creationId xmlns:a16="http://schemas.microsoft.com/office/drawing/2014/main" id="{4BDD333D-4CCA-920C-BAE5-D76F22182090}"/>
              </a:ext>
            </a:extLst>
          </p:cNvPr>
          <p:cNvSpPr/>
          <p:nvPr/>
        </p:nvSpPr>
        <p:spPr>
          <a:xfrm>
            <a:off x="8430126" y="4370963"/>
            <a:ext cx="3332786" cy="378823"/>
          </a:xfrm>
          <a:prstGeom prst="wedgeRoundRectCallout">
            <a:avLst>
              <a:gd name="adj1" fmla="val -62013"/>
              <a:gd name="adj2" fmla="val 26617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FFFF00"/>
                </a:solidFill>
              </a:rPr>
              <a:t>Se usar a própria </a:t>
            </a:r>
            <a:r>
              <a:rPr lang="pt-BR" b="1" dirty="0" err="1">
                <a:solidFill>
                  <a:srgbClr val="FFFF00"/>
                </a:solidFill>
              </a:rPr>
              <a:t>tag</a:t>
            </a:r>
            <a:r>
              <a:rPr lang="pt-BR" b="1" dirty="0">
                <a:solidFill>
                  <a:srgbClr val="FFFF00"/>
                </a:solidFill>
              </a:rPr>
              <a:t>, não vai .</a:t>
            </a:r>
          </a:p>
        </p:txBody>
      </p:sp>
    </p:spTree>
    <p:extLst>
      <p:ext uri="{BB962C8B-B14F-4D97-AF65-F5344CB8AC3E}">
        <p14:creationId xmlns:p14="http://schemas.microsoft.com/office/powerpoint/2010/main" val="170549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18D5CB-8353-C917-BB5A-203E08DE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Propriedades de fontes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D3A9E0D-FDAA-6E03-B423-8BDF3A11B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33238"/>
              </p:ext>
            </p:extLst>
          </p:nvPr>
        </p:nvGraphicFramePr>
        <p:xfrm>
          <a:off x="119513" y="2776890"/>
          <a:ext cx="5647624" cy="3043695"/>
        </p:xfrm>
        <a:graphic>
          <a:graphicData uri="http://schemas.openxmlformats.org/drawingml/2006/table">
            <a:tbl>
              <a:tblPr/>
              <a:tblGrid>
                <a:gridCol w="1380424">
                  <a:extLst>
                    <a:ext uri="{9D8B030D-6E8A-4147-A177-3AD203B41FA5}">
                      <a16:colId xmlns:a16="http://schemas.microsoft.com/office/drawing/2014/main" val="394624621"/>
                    </a:ext>
                  </a:extLst>
                </a:gridCol>
                <a:gridCol w="2494547">
                  <a:extLst>
                    <a:ext uri="{9D8B030D-6E8A-4147-A177-3AD203B41FA5}">
                      <a16:colId xmlns:a16="http://schemas.microsoft.com/office/drawing/2014/main" val="4005981056"/>
                    </a:ext>
                  </a:extLst>
                </a:gridCol>
                <a:gridCol w="1772653">
                  <a:extLst>
                    <a:ext uri="{9D8B030D-6E8A-4147-A177-3AD203B41FA5}">
                      <a16:colId xmlns:a16="http://schemas.microsoft.com/office/drawing/2014/main" val="179449751"/>
                    </a:ext>
                  </a:extLst>
                </a:gridCol>
              </a:tblGrid>
              <a:tr h="192977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 Possíveis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387070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Configura a cor de um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594166"/>
                  </a:ext>
                </a:extLst>
              </a:tr>
              <a:tr h="353199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letter-spacing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Aumenta ou diminui o espaço entre os caracteres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endParaRPr lang="pt-BR" sz="1400" b="1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47465"/>
                  </a:ext>
                </a:extLst>
              </a:tr>
              <a:tr h="67364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text-align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Alinha o texto num elemento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left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right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  <a:b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justify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77481"/>
                  </a:ext>
                </a:extLst>
              </a:tr>
              <a:tr h="740314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text-decoration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Adiciona decoração ao texto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overline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line-through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blink</a:t>
                      </a:r>
                    </a:p>
                  </a:txBody>
                  <a:tcPr marL="12462" marR="12462" marT="12462" marB="1246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84759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611A3C2-C8DE-22E4-E0A2-D62FC2A7C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096648"/>
              </p:ext>
            </p:extLst>
          </p:nvPr>
        </p:nvGraphicFramePr>
        <p:xfrm>
          <a:off x="6152147" y="2112746"/>
          <a:ext cx="5848150" cy="4349854"/>
        </p:xfrm>
        <a:graphic>
          <a:graphicData uri="http://schemas.openxmlformats.org/drawingml/2006/table">
            <a:tbl>
              <a:tblPr/>
              <a:tblGrid>
                <a:gridCol w="1063218">
                  <a:extLst>
                    <a:ext uri="{9D8B030D-6E8A-4147-A177-3AD203B41FA5}">
                      <a16:colId xmlns:a16="http://schemas.microsoft.com/office/drawing/2014/main" val="1595359376"/>
                    </a:ext>
                  </a:extLst>
                </a:gridCol>
                <a:gridCol w="2400321">
                  <a:extLst>
                    <a:ext uri="{9D8B030D-6E8A-4147-A177-3AD203B41FA5}">
                      <a16:colId xmlns:a16="http://schemas.microsoft.com/office/drawing/2014/main" val="1492185788"/>
                    </a:ext>
                  </a:extLst>
                </a:gridCol>
                <a:gridCol w="2384611">
                  <a:extLst>
                    <a:ext uri="{9D8B030D-6E8A-4147-A177-3AD203B41FA5}">
                      <a16:colId xmlns:a16="http://schemas.microsoft.com/office/drawing/2014/main" val="563123027"/>
                    </a:ext>
                  </a:extLst>
                </a:gridCol>
              </a:tblGrid>
              <a:tr h="216067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834689"/>
                  </a:ext>
                </a:extLst>
              </a:tr>
              <a:tr h="83085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lista priorizada de nomes de famílias de fontes e/ou nomes de famílias genéricos para um elemento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family-name</a:t>
                      </a:r>
                      <a:br>
                        <a:rPr lang="pt-BR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generic-family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573303"/>
                  </a:ext>
                </a:extLst>
              </a:tr>
              <a:tr h="1309798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font-size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tamanho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x-small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br>
                        <a:rPr lang="en-US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b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4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400" b="1" i="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400" b="1" i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</a:t>
                      </a:r>
                      <a:r>
                        <a:rPr lang="en-US" sz="1400" b="1" i="0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em pixel (ex.: 16px)</a:t>
                      </a:r>
                      <a:endParaRPr lang="en-US" sz="1400" b="1" i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24208"/>
                  </a:ext>
                </a:extLst>
              </a:tr>
              <a:tr h="62592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font-style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estilo da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italic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oblique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90885"/>
                  </a:ext>
                </a:extLst>
              </a:tr>
              <a:tr h="1035778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font-weight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o peso de uma fonte</a:t>
                      </a: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bolder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negrito)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lighter</a:t>
                      </a: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(mais claro)</a:t>
                      </a:r>
                      <a:b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4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r>
                        <a:rPr lang="pt-BR" sz="1400" b="1" baseline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900</a:t>
                      </a:r>
                      <a:endParaRPr lang="pt-BR" sz="14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627" marR="6627" marT="6627" marB="66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383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38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23B2E-FBC3-743B-9A8B-F06D3669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um elemento em relação as bordas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57BABBC-D681-1949-6EBD-A8434931F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86902"/>
              </p:ext>
            </p:extLst>
          </p:nvPr>
        </p:nvGraphicFramePr>
        <p:xfrm>
          <a:off x="3972715" y="3509659"/>
          <a:ext cx="4962736" cy="3184574"/>
        </p:xfrm>
        <a:graphic>
          <a:graphicData uri="http://schemas.openxmlformats.org/drawingml/2006/table">
            <a:tbl>
              <a:tblPr/>
              <a:tblGrid>
                <a:gridCol w="1136694">
                  <a:extLst>
                    <a:ext uri="{9D8B030D-6E8A-4147-A177-3AD203B41FA5}">
                      <a16:colId xmlns:a16="http://schemas.microsoft.com/office/drawing/2014/main" val="4119588537"/>
                    </a:ext>
                  </a:extLst>
                </a:gridCol>
                <a:gridCol w="2390274">
                  <a:extLst>
                    <a:ext uri="{9D8B030D-6E8A-4147-A177-3AD203B41FA5}">
                      <a16:colId xmlns:a16="http://schemas.microsoft.com/office/drawing/2014/main" val="3586899864"/>
                    </a:ext>
                  </a:extLst>
                </a:gridCol>
                <a:gridCol w="1435768">
                  <a:extLst>
                    <a:ext uri="{9D8B030D-6E8A-4147-A177-3AD203B41FA5}">
                      <a16:colId xmlns:a16="http://schemas.microsoft.com/office/drawing/2014/main" val="1598255817"/>
                    </a:ext>
                  </a:extLst>
                </a:gridCol>
              </a:tblGrid>
              <a:tr h="298140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Propriedade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Valores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738577"/>
                  </a:ext>
                </a:extLst>
              </a:tr>
              <a:tr h="995750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Uma propriedade estenográfica para especificar as propriedades das margens em uma declaração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-top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  <a:b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27696"/>
                  </a:ext>
                </a:extLst>
              </a:tr>
              <a:tr h="36382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margin-bottom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inferior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64994"/>
                  </a:ext>
                </a:extLst>
              </a:tr>
              <a:tr h="356707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margin-left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esquerda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037734"/>
                  </a:ext>
                </a:extLst>
              </a:tr>
              <a:tr h="387734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margin-right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direita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22268"/>
                  </a:ext>
                </a:extLst>
              </a:tr>
              <a:tr h="587028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margin-top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 a margem superior de um elemento</a:t>
                      </a: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 / </a:t>
                      </a:r>
                      <a:r>
                        <a:rPr lang="pt-BR" sz="1200" b="1" i="1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</a:t>
                      </a:r>
                      <a:r>
                        <a:rPr lang="pt-BR" sz="1200" b="1" i="1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%</a:t>
                      </a:r>
                      <a:endParaRPr lang="pt-BR" sz="1200" b="1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792" marR="68792" marT="34396" marB="34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488730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AE4FFEE9-A0CB-E49E-5A41-708E699D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05" y="1580148"/>
            <a:ext cx="2892978" cy="17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5722B-B5FD-17D2-E0A6-428DB97F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8227380" cy="1325563"/>
          </a:xfrm>
        </p:spPr>
        <p:txBody>
          <a:bodyPr/>
          <a:lstStyle/>
          <a:p>
            <a:pPr algn="ctr"/>
            <a:r>
              <a:rPr lang="pt-BR" dirty="0"/>
              <a:t>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68725E-5687-95ED-3CA2-A7FA76AE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89" y="1596189"/>
            <a:ext cx="6232938" cy="24734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E7F9C4-8AF7-FBD6-7155-CDBF1594F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1811777"/>
            <a:ext cx="3448114" cy="17495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1E4BF1-2D8B-BFFE-FF74-8CA343A90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03" y="3888310"/>
            <a:ext cx="2262128" cy="11232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16C355E-B93B-5944-5019-08600C75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0" y="4358477"/>
            <a:ext cx="7063128" cy="22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3EFFB-CA54-A525-2E21-9F5D41E3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ESP32 x Kit Arduino UNO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6CB627-BE8D-1895-4896-55D41431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40" y="1369015"/>
            <a:ext cx="9211961" cy="31055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4D7A20-7502-D38B-88AA-8F822BD4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576" y="4612105"/>
            <a:ext cx="2889625" cy="2089754"/>
          </a:xfrm>
          <a:prstGeom prst="rect">
            <a:avLst/>
          </a:prstGeom>
        </p:spPr>
      </p:pic>
      <p:pic>
        <p:nvPicPr>
          <p:cNvPr id="8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FF947724-6014-932D-E73B-9CEC92C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54644" y="4852574"/>
            <a:ext cx="3291931" cy="1645966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328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8FE11-CE2C-7A30-124D-935126724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4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IoT - desvendando os mistérios de um sistema web embarcado num ESP32 - com demonstração prática</a:t>
            </a:r>
            <a:endParaRPr lang="pt-BR" sz="99800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E5DD7D-3AC8-EB1A-F66A-9CA905B21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i="1" dirty="0"/>
              <a:t>Prof. Anderson Terroso</a:t>
            </a:r>
          </a:p>
          <a:p>
            <a:r>
              <a:rPr lang="pt-BR" i="1" dirty="0"/>
              <a:t>Outubro/2024</a:t>
            </a:r>
          </a:p>
        </p:txBody>
      </p:sp>
    </p:spTree>
    <p:extLst>
      <p:ext uri="{BB962C8B-B14F-4D97-AF65-F5344CB8AC3E}">
        <p14:creationId xmlns:p14="http://schemas.microsoft.com/office/powerpoint/2010/main" val="3087780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E5EB4-EAE5-933C-18F3-5D4FA7B1E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mercado....(base ML)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1C7641-9C9E-4DE6-31B5-34754917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02" y="3925070"/>
            <a:ext cx="5915160" cy="2889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85E710D-01D2-8BC4-6B1A-29EB151E0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777" y="1048859"/>
            <a:ext cx="6124010" cy="265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25844-F5C1-3F6E-A364-1CA6171C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Pinagem do ESP32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2CDFA8-DD59-8645-FA92-C3A7CF1C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058" y="1108829"/>
            <a:ext cx="7686163" cy="556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5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F8897-76A5-E463-A7C2-F442932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642" y="43452"/>
            <a:ext cx="10042358" cy="1325563"/>
          </a:xfrm>
        </p:spPr>
        <p:txBody>
          <a:bodyPr/>
          <a:lstStyle/>
          <a:p>
            <a:r>
              <a:rPr lang="pt-BR" b="1" dirty="0"/>
              <a:t>Desenvolvimento do </a:t>
            </a:r>
            <a:r>
              <a:rPr lang="pt-BR" b="1" dirty="0" err="1"/>
              <a:t>webserver</a:t>
            </a:r>
            <a:r>
              <a:rPr lang="pt-BR" b="1" dirty="0"/>
              <a:t> no ESP32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E2C505-5822-2EA0-60AC-19496BEB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7" y="1613959"/>
            <a:ext cx="7858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CE779-0D2E-89B1-9AA0-211E729C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3452"/>
            <a:ext cx="9753599" cy="1325563"/>
          </a:xfrm>
        </p:spPr>
        <p:txBody>
          <a:bodyPr>
            <a:normAutofit/>
          </a:bodyPr>
          <a:lstStyle/>
          <a:p>
            <a:r>
              <a:rPr lang="pt-BR" sz="4000" b="1" dirty="0"/>
              <a:t>O QUE É SPIFFS </a:t>
            </a:r>
            <a:r>
              <a:rPr lang="pt-BR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(SPI FLASH FILE SYSTEM)</a:t>
            </a:r>
            <a:r>
              <a:rPr lang="pt-BR" sz="4000" b="1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03BC1-9394-9EA8-1406-083BE22A7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66" y="1937921"/>
            <a:ext cx="11750667" cy="925595"/>
          </a:xfrm>
        </p:spPr>
        <p:txBody>
          <a:bodyPr>
            <a:normAutofit/>
          </a:bodyPr>
          <a:lstStyle/>
          <a:p>
            <a:pPr algn="just"/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 é um sistema de arquivos que permite acessar a memória flash de dispositivos como o ESP8266/32. Ele funciona de forma semelhante a um sistema de arquivos de computador, mas com algumas limitações e de forma mais simples.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81D5CC7-3B31-BB49-35B2-320AB1F6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351" y="3260558"/>
            <a:ext cx="579200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73C4A-85D1-B32D-B77C-F66E4080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FFFF00"/>
                </a:solidFill>
              </a:rPr>
              <a:t>Exemplo 1: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Modelo simples de uma página web no próprio código em C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2DA79F-DD1E-6539-7882-7EA7C74A27BB}"/>
              </a:ext>
            </a:extLst>
          </p:cNvPr>
          <p:cNvSpPr txBox="1"/>
          <p:nvPr/>
        </p:nvSpPr>
        <p:spPr>
          <a:xfrm>
            <a:off x="7860627" y="1422577"/>
            <a:ext cx="417095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delay(1000);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delay(100);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2A0090-DF66-A523-64AA-8A9A0A0A3B73}"/>
              </a:ext>
            </a:extLst>
          </p:cNvPr>
          <p:cNvSpPr txBox="1"/>
          <p:nvPr/>
        </p:nvSpPr>
        <p:spPr>
          <a:xfrm>
            <a:off x="96252" y="1422577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/******** MODO STATION (CONECTA A REDE WIFI)********/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"motog8";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"0123456789";  </a:t>
            </a: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server(80);  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47B4FEF-21A8-ED7F-7AEC-113C52CC2070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7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E07F6-C805-CA7B-BB58-138EDDD7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832EA-CD8C-0BA0-D190-6ABF9D2D1308}"/>
              </a:ext>
            </a:extLst>
          </p:cNvPr>
          <p:cNvSpPr txBox="1"/>
          <p:nvPr/>
        </p:nvSpPr>
        <p:spPr>
          <a:xfrm>
            <a:off x="191994" y="1612187"/>
            <a:ext cx="79012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EFD7A18-B502-2311-A606-FAF976BBA3F2}"/>
              </a:ext>
            </a:extLst>
          </p:cNvPr>
          <p:cNvCxnSpPr/>
          <p:nvPr/>
        </p:nvCxnSpPr>
        <p:spPr>
          <a:xfrm>
            <a:off x="7652081" y="1462081"/>
            <a:ext cx="0" cy="520566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9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A76226D-AA8A-7EAA-F65F-8D1E62D4D2C5}"/>
              </a:ext>
            </a:extLst>
          </p:cNvPr>
          <p:cNvSpPr txBox="1"/>
          <p:nvPr/>
        </p:nvSpPr>
        <p:spPr>
          <a:xfrm>
            <a:off x="104784" y="1467085"/>
            <a:ext cx="6096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/******* MODO STATION (CONECTA A REDE WIFI) ******/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SSID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  //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80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defult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CE0A7D-0CEA-7C0B-3780-5A6A4084C04E}"/>
              </a:ext>
            </a:extLst>
          </p:cNvPr>
          <p:cNvSpPr txBox="1"/>
          <p:nvPr/>
        </p:nvSpPr>
        <p:spPr>
          <a:xfrm>
            <a:off x="7735840" y="517803"/>
            <a:ext cx="44561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montar 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("Conectando......");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("WiFi conectado com sucesso");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("IP do ESP32 eh: 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delay(100);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DC15871-7B51-F2CC-6BA7-5E835740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9494196" cy="590862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2:</a:t>
            </a:r>
            <a:r>
              <a:rPr lang="pt-BR" dirty="0"/>
              <a:t> Colocando imagens......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76E6014-E923-1101-756E-185EBA803B19}"/>
              </a:ext>
            </a:extLst>
          </p:cNvPr>
          <p:cNvCxnSpPr>
            <a:cxnSpLocks/>
          </p:cNvCxnSpPr>
          <p:nvPr/>
        </p:nvCxnSpPr>
        <p:spPr>
          <a:xfrm>
            <a:off x="7281378" y="569162"/>
            <a:ext cx="0" cy="616090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4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9BB2A4-AF3C-E429-6BAF-FED57E5A52DE}"/>
              </a:ext>
            </a:extLst>
          </p:cNvPr>
          <p:cNvSpPr txBox="1"/>
          <p:nvPr/>
        </p:nvSpPr>
        <p:spPr>
          <a:xfrm>
            <a:off x="2327700" y="533019"/>
            <a:ext cx="9501836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server.handleClient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funcao_chama_paginaHtml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HTML = "&lt;!DOCTYPE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=\"UTF-8\"&gt;";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=device-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initial-scale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=1\"&gt;";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=\"5\"&gt;";  //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Reload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cada 5 segundos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&gt;Monitoramento de Temperatura e Umidade&lt;/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"&lt;body&gt;&lt;h1&gt;&lt;center&gt;Monitoramento de Temperatura e Umidade&lt;/center&gt;&lt;/h1&gt;";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temperatura atual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 graus&lt;/h3&gt;&lt;/p&gt;";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=\"/normalTemp.png\"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"&lt;p&gt;&lt;h3&gt;A umidade relativa do ar é de: 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"%.&lt;/h3&gt;&lt;/p&gt;";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"&lt;center&gt;&lt;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=\"/normalUmid.png\"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=\"Imagem\"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=\"width:40px;height:80px;\"&gt;&lt;/center&gt;";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HTML += "&lt;/body&gt;&lt;/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&gt;";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(200,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HTML);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E6D2DA-48DF-F5CE-0274-E6AA3A9C2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27" y="92880"/>
            <a:ext cx="9494196" cy="376678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8062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AEE6A0C-F8BC-4A9F-CE28-9ACD68D0BE9F}"/>
              </a:ext>
            </a:extLst>
          </p:cNvPr>
          <p:cNvSpPr txBox="1"/>
          <p:nvPr/>
        </p:nvSpPr>
        <p:spPr>
          <a:xfrm>
            <a:off x="2479588" y="1614616"/>
            <a:ext cx="72575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func_imgUmid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File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SPIFFS.open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"r");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(!file)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("Falha ao abrir a imagem");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server.streamFile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(file,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file.close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1FC44F8-AC15-0325-1C43-8B70348B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632051"/>
          </a:xfrm>
        </p:spPr>
        <p:txBody>
          <a:bodyPr>
            <a:normAutofit fontScale="90000"/>
          </a:bodyPr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56516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3648B-4A89-9071-E4B3-EF0FF02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790737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solidFill>
                  <a:srgbClr val="FFFF00"/>
                </a:solidFill>
              </a:rPr>
              <a:t>Exemplo 3: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/>
              <a:t>Código do ESP32 + HTML + CSS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19EEA2C-C688-0DD2-7358-0B8B646D0A8F}"/>
              </a:ext>
            </a:extLst>
          </p:cNvPr>
          <p:cNvCxnSpPr>
            <a:cxnSpLocks/>
          </p:cNvCxnSpPr>
          <p:nvPr/>
        </p:nvCxnSpPr>
        <p:spPr>
          <a:xfrm>
            <a:off x="7371345" y="822157"/>
            <a:ext cx="0" cy="5875422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49620D-D07B-6614-8EA0-9770A3066511}"/>
              </a:ext>
            </a:extLst>
          </p:cNvPr>
          <p:cNvSpPr txBox="1"/>
          <p:nvPr/>
        </p:nvSpPr>
        <p:spPr>
          <a:xfrm>
            <a:off x="144889" y="1378452"/>
            <a:ext cx="425866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Arduino.h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AsyncTCP.h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ESPAsyncWebServer.h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Adafruit_Sensor.h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DHT11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tipo_DHT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"motog8";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char*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"0123456789";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#define led 2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server(80);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239E52-BA83-2EA1-16EB-C558C3F56D94}"/>
              </a:ext>
            </a:extLst>
          </p:cNvPr>
          <p:cNvSpPr txBox="1"/>
          <p:nvPr/>
        </p:nvSpPr>
        <p:spPr>
          <a:xfrm>
            <a:off x="7652085" y="734685"/>
            <a:ext cx="45399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processor(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"TEMP"){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== "UMID"){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setup(){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("Erro inicialização SPIFFS");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(115200);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OUTPUT);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dht.readTemperature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dht.readHumidity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19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56AAF-950D-522E-F492-346A82C2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3"/>
            <a:ext cx="3527044" cy="686464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Quem sou??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BEF82-6A00-7FF8-3532-8C438ACC5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902489"/>
            <a:ext cx="11750667" cy="4912059"/>
          </a:xfrm>
        </p:spPr>
        <p:txBody>
          <a:bodyPr>
            <a:normAutofit lnSpcReduction="10000"/>
          </a:bodyPr>
          <a:lstStyle/>
          <a:p>
            <a:r>
              <a:rPr lang="pt-BR" u="sng" dirty="0"/>
              <a:t>Formação Acadêmica</a:t>
            </a:r>
          </a:p>
          <a:p>
            <a:pPr lvl="1"/>
            <a:r>
              <a:rPr lang="pt-BR" dirty="0"/>
              <a:t>Formado em Engenharia Elétrica/Eletrônica (1992-1996)</a:t>
            </a:r>
          </a:p>
          <a:p>
            <a:pPr lvl="1"/>
            <a:r>
              <a:rPr lang="pt-BR" dirty="0"/>
              <a:t>Mestre em Engenharia Elétrica – Sistemas Tolerantes a Falha (1997-1999)</a:t>
            </a:r>
          </a:p>
          <a:p>
            <a:r>
              <a:rPr lang="pt-BR" u="sng" dirty="0"/>
              <a:t>Experiência Profissional</a:t>
            </a:r>
          </a:p>
          <a:p>
            <a:pPr lvl="1"/>
            <a:r>
              <a:rPr lang="pt-BR" dirty="0"/>
              <a:t>Prof. Da PUCRS – março/2000 até o momento</a:t>
            </a:r>
          </a:p>
          <a:p>
            <a:pPr lvl="1"/>
            <a:r>
              <a:rPr lang="pt-BR" dirty="0"/>
              <a:t>Coordenador da Eng. De Computação – 2008 a 2010</a:t>
            </a:r>
          </a:p>
          <a:p>
            <a:pPr lvl="1"/>
            <a:r>
              <a:rPr lang="pt-BR" dirty="0"/>
              <a:t>Coordenador da Eng. Elétrica – 2010 a 2012</a:t>
            </a:r>
          </a:p>
          <a:p>
            <a:pPr lvl="1"/>
            <a:r>
              <a:rPr lang="pt-BR" dirty="0"/>
              <a:t>Coordenador Acadêmica da Faculdade de Engenharia – 2012 a 2017</a:t>
            </a:r>
          </a:p>
          <a:p>
            <a:pPr lvl="1"/>
            <a:r>
              <a:rPr lang="pt-BR" dirty="0"/>
              <a:t>Lider do Núcleo de Articulação Acadêmica da Escola Politécnica – 2018 até o momento.</a:t>
            </a:r>
          </a:p>
          <a:p>
            <a:pPr lvl="1"/>
            <a:r>
              <a:rPr lang="pt-BR" dirty="0"/>
              <a:t>Mais de 200 </a:t>
            </a:r>
            <a:r>
              <a:rPr lang="pt-BR" dirty="0" err="1"/>
              <a:t>TCC´s</a:t>
            </a:r>
            <a:r>
              <a:rPr lang="pt-BR" dirty="0"/>
              <a:t> orientados.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28 anos atuando em projetos de P&amp;D e Gerência de Projetos</a:t>
            </a:r>
          </a:p>
        </p:txBody>
      </p:sp>
      <p:pic>
        <p:nvPicPr>
          <p:cNvPr id="7" name="Imagem 6" descr="Uma imagem contendo foto, homem, pequeno, jovem&#10;&#10;Descrição gerada automaticamente">
            <a:extLst>
              <a:ext uri="{FF2B5EF4-FFF2-40B4-BE49-F238E27FC236}">
                <a16:creationId xmlns:a16="http://schemas.microsoft.com/office/drawing/2014/main" id="{7E9164C8-86DE-F228-3B95-E129A072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27" y="75147"/>
            <a:ext cx="1115227" cy="1855031"/>
          </a:xfrm>
          <a:prstGeom prst="rect">
            <a:avLst/>
          </a:prstGeom>
        </p:spPr>
      </p:pic>
      <p:pic>
        <p:nvPicPr>
          <p:cNvPr id="11" name="Imagem 10" descr="Desenho de um menino&#10;&#10;Descrição gerada automaticamente com confiança baixa">
            <a:extLst>
              <a:ext uri="{FF2B5EF4-FFF2-40B4-BE49-F238E27FC236}">
                <a16:creationId xmlns:a16="http://schemas.microsoft.com/office/drawing/2014/main" id="{43201C1B-C284-D351-6D78-16843E97F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5" y="41998"/>
            <a:ext cx="1762357" cy="1881334"/>
          </a:xfrm>
          <a:prstGeom prst="rect">
            <a:avLst/>
          </a:prstGeom>
        </p:spPr>
      </p:pic>
      <p:pic>
        <p:nvPicPr>
          <p:cNvPr id="13" name="Imagem 12" descr="Criança sentada na grama em frente a carro&#10;&#10;Descrição gerada automaticamente com confiança média">
            <a:extLst>
              <a:ext uri="{FF2B5EF4-FFF2-40B4-BE49-F238E27FC236}">
                <a16:creationId xmlns:a16="http://schemas.microsoft.com/office/drawing/2014/main" id="{BE0E6C3B-9D12-F894-D1DA-37476116E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53" y="75147"/>
            <a:ext cx="1492251" cy="1821882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AF2E42C-13D9-0B55-7BB6-7206B90E7F80}"/>
              </a:ext>
            </a:extLst>
          </p:cNvPr>
          <p:cNvSpPr txBox="1">
            <a:spLocks/>
          </p:cNvSpPr>
          <p:nvPr/>
        </p:nvSpPr>
        <p:spPr>
          <a:xfrm>
            <a:off x="2402006" y="813740"/>
            <a:ext cx="4952638" cy="1083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 err="1"/>
              <a:t>Portoalegrense</a:t>
            </a:r>
            <a:r>
              <a:rPr lang="pt-BR" dirty="0"/>
              <a:t>, nascido em 15/06/74.</a:t>
            </a:r>
          </a:p>
        </p:txBody>
      </p:sp>
    </p:spTree>
    <p:extLst>
      <p:ext uri="{BB962C8B-B14F-4D97-AF65-F5344CB8AC3E}">
        <p14:creationId xmlns:p14="http://schemas.microsoft.com/office/powerpoint/2010/main" val="4070193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D31A4-7AED-1976-829F-D317025F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Continuação.....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024ABE-B137-1450-61E2-B2E916CF0773}"/>
              </a:ext>
            </a:extLst>
          </p:cNvPr>
          <p:cNvSpPr txBox="1"/>
          <p:nvPr/>
        </p:nvSpPr>
        <p:spPr>
          <a:xfrm>
            <a:off x="123568" y="1294875"/>
            <a:ext cx="7372864" cy="1021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ssid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WiFi.status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!= WL_CONNECTED)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delay(1000);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("Conectando ao WiFi..");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("Conectado a rede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IP=");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WiFi.localIP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  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("/estilos.css",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"/estilos.css",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("/bootstrap.min.css",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"/bootstrap.min.css",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HIGH);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661FED5B-295C-1A94-CE48-52C7D482877E}"/>
              </a:ext>
            </a:extLst>
          </p:cNvPr>
          <p:cNvSpPr/>
          <p:nvPr/>
        </p:nvSpPr>
        <p:spPr>
          <a:xfrm>
            <a:off x="8017289" y="1585373"/>
            <a:ext cx="3813252" cy="5112206"/>
          </a:xfrm>
          <a:prstGeom prst="wedgeRectCallout">
            <a:avLst>
              <a:gd name="adj1" fmla="val -109350"/>
              <a:gd name="adj2" fmla="val -1830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 sintaxe [](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 é uma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lambda 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em C++.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 funções lambda são uma maneira de definir funções anônimas (ou seja, funções que não têm um nome) diretamente dentro do código.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400" b="1" dirty="0">
                <a:solidFill>
                  <a:srgbClr val="FFFF00"/>
                </a:solidFill>
                <a:latin typeface="Consolas" panose="020B0609020204030204" pitchFamily="49" charset="0"/>
              </a:rPr>
              <a:t>O que significa cada item: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b="1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a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captura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Aqui, são capturadas variáveis do contexto externo.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: Este é o 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parâmetro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da lambda. Neste caso, a lambda recebe um ponteiro para um objeto do tipo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. Esse objeto contém informações sobre a requisição HTTP que foi feita, como parâmetros da URL, cabeçalhos, etc.</a:t>
            </a:r>
          </a:p>
        </p:txBody>
      </p:sp>
    </p:spTree>
    <p:extLst>
      <p:ext uri="{BB962C8B-B14F-4D97-AF65-F5344CB8AC3E}">
        <p14:creationId xmlns:p14="http://schemas.microsoft.com/office/powerpoint/2010/main" val="1939336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F03972C-D6E6-0042-9BFC-CBC95EFB4472}"/>
              </a:ext>
            </a:extLst>
          </p:cNvPr>
          <p:cNvSpPr txBox="1"/>
          <p:nvPr/>
        </p:nvSpPr>
        <p:spPr>
          <a:xfrm>
            <a:off x="123568" y="1369015"/>
            <a:ext cx="737286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("/off",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flag_led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false;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("/normalTemp.png",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"/normalTemp.png",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("/normalUmid.png", HTTP_GET, [](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*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"/normalUmid.png", 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/png");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});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server.begin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loop()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BFB4569-A117-483F-E029-737C32C9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7" y="43452"/>
            <a:ext cx="9494196" cy="1325563"/>
          </a:xfrm>
        </p:spPr>
        <p:txBody>
          <a:bodyPr/>
          <a:lstStyle/>
          <a:p>
            <a:r>
              <a:rPr lang="pt-BR" dirty="0"/>
              <a:t>Continuação.....</a:t>
            </a:r>
          </a:p>
        </p:txBody>
      </p:sp>
    </p:spTree>
    <p:extLst>
      <p:ext uri="{BB962C8B-B14F-4D97-AF65-F5344CB8AC3E}">
        <p14:creationId xmlns:p14="http://schemas.microsoft.com/office/powerpoint/2010/main" val="276801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2EE06-BA82-5692-812E-3FB46666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220" y="0"/>
            <a:ext cx="1738349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HTML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AAB4F6-7B16-7475-8856-ADB688A4AB43}"/>
              </a:ext>
            </a:extLst>
          </p:cNvPr>
          <p:cNvSpPr txBox="1"/>
          <p:nvPr/>
        </p:nvSpPr>
        <p:spPr>
          <a:xfrm>
            <a:off x="4572000" y="151179"/>
            <a:ext cx="7471719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&lt;!DOCTYPE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pt-br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charset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="UTF-8"&gt;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="estilos.css"&gt;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&lt;link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="bootstrap.min.css"&gt;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&lt;meta http-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equiv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="5"&gt;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&gt;Semana Acadêmica&lt;/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&lt;h1&gt;Servidor Web - ESP32&lt;/h1&gt;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btn-outline-primary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ON&lt;/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&lt;a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="/off"&gt;&lt;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btn-outline-danger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"&gt;LED OFF&lt;/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&gt;&lt;/a&gt;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&lt;p&gt;Temperatura: &lt;b&gt; %TEMP%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deg;C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="normalTemp.png"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temperatura"&gt;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&lt;p&gt;Umidade: &lt;b&gt; %UMID% &lt;/b&gt;&lt;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&gt;&amp;#37;&lt;/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="normalUmid.png"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icone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umidade"&gt;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&lt;p&gt;Desenvolvido por Prof. Anderson Terroso&lt;/p&gt;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&lt;p&gt;Outubro/2024&lt;/p&gt;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&lt;/body&gt;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09204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60426-32CA-81EA-35BA-8C6E6E69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9DE65A-2F21-2A68-68AA-AD562611B4D8}"/>
              </a:ext>
            </a:extLst>
          </p:cNvPr>
          <p:cNvSpPr txBox="1"/>
          <p:nvPr/>
        </p:nvSpPr>
        <p:spPr>
          <a:xfrm>
            <a:off x="3184358" y="1740388"/>
            <a:ext cx="29116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font-family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Arial;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text-align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center;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  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h1{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color:blue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font-size:60px;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45px;    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imgtemp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475720-5DA9-59BA-A860-DD07BF546DD2}"/>
              </a:ext>
            </a:extLst>
          </p:cNvPr>
          <p:cNvSpPr txBox="1"/>
          <p:nvPr/>
        </p:nvSpPr>
        <p:spPr>
          <a:xfrm>
            <a:off x="7194884" y="1848110"/>
            <a:ext cx="307206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imgumid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120px;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150px;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cssbtn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20px;/* distância entre os botões */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20%;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100px;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b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cssrodape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-top: 30px;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smaller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1.5rem;</a:t>
            </a:r>
          </a:p>
          <a:p>
            <a:r>
              <a:rPr lang="pt-BR" sz="14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343294-610A-7B6A-BBE8-F66CED7C544A}"/>
              </a:ext>
            </a:extLst>
          </p:cNvPr>
          <p:cNvCxnSpPr>
            <a:cxnSpLocks/>
          </p:cNvCxnSpPr>
          <p:nvPr/>
        </p:nvCxnSpPr>
        <p:spPr>
          <a:xfrm>
            <a:off x="6096000" y="1532021"/>
            <a:ext cx="0" cy="5040459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83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2E04-7C6E-56DB-87EF-12B46BF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66" y="43452"/>
            <a:ext cx="9847633" cy="1325563"/>
          </a:xfrm>
        </p:spPr>
        <p:txBody>
          <a:bodyPr>
            <a:noAutofit/>
          </a:bodyPr>
          <a:lstStyle/>
          <a:p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Detalhamento da Função 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3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t-BR" sz="360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482B02A-EC62-973D-C01E-6F91B8063E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888" y="1613987"/>
            <a:ext cx="11750675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(SPIFFS, "/index.html", "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false, processor);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AsyncWebServerRequest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representa a requisição HTTP recebida. A partir desse objeto, você pode acessar informações sobre a requisição, como os parâmetros, cabeçalhos e 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método chamado no objeto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Ele é utilizado para enviar uma resposta de volta ao cliente que fez a requisição.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SPIFFS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sistema de arquivos SPIFFS (SPI Flash File System) que você configurou no ESP32. Ele permite que você armazene e acesse arquivos no flash do dispositivo, como HTML, CSS,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imagens, etc.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"/index.html"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caminho do arquivo que você deseja enviar. Neste caso, é o arquivo HTML que você quer que o cliente receba. O caminho é relativo ao sistema de arquivos SPIFFS.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pt-BR" altLang="pt-BR" sz="14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o tipo de conteúdo (MIME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que você está enviando. Ele informa ao navegador que o conteúdo retornado é um documento HTML. Isso é importante para que o navegador possa interpretar corretamente o conteúdo que está recebendo.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parâmetro especifica se a resposta deve ser mantida viva (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keep-alive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ou não. Passar false significa que a conexão será fechada após a resposta. Isso é útil em muitos casos onde não é necessário manter a conexão aberta.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pt-BR" altLang="pt-BR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Este é um ponteiro para uma função que você definiu para processar variáveis no HTML. Quando você usa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HTML (como {{NOME}}), essa função é chamada para substituir esses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placeholders</a:t>
            </a:r>
            <a:r>
              <a:rPr kumimoji="0" lang="pt-BR" altLang="pt-BR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pelos valores reais. </a:t>
            </a:r>
          </a:p>
        </p:txBody>
      </p:sp>
    </p:spTree>
    <p:extLst>
      <p:ext uri="{BB962C8B-B14F-4D97-AF65-F5344CB8AC3E}">
        <p14:creationId xmlns:p14="http://schemas.microsoft.com/office/powerpoint/2010/main" val="283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1832" y="6530"/>
            <a:ext cx="9970168" cy="1129937"/>
          </a:xfrm>
        </p:spPr>
        <p:txBody>
          <a:bodyPr>
            <a:normAutofit fontScale="90000"/>
          </a:bodyPr>
          <a:lstStyle/>
          <a:p>
            <a:pPr algn="just"/>
            <a:r>
              <a:rPr lang="pt-BR" sz="4000" b="1" dirty="0"/>
              <a:t>Os métodos de ESP8266WebServer, </a:t>
            </a:r>
            <a:r>
              <a:rPr lang="pt-BR" sz="4000" b="1" dirty="0" err="1"/>
              <a:t>WebServer</a:t>
            </a:r>
            <a:r>
              <a:rPr lang="pt-BR" sz="4000" b="1" dirty="0"/>
              <a:t> ou </a:t>
            </a:r>
            <a:r>
              <a:rPr lang="pt-BR" sz="4000" b="1" dirty="0" err="1"/>
              <a:t>AsyncWebServer</a:t>
            </a:r>
            <a:endParaRPr lang="pt-BR" sz="40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8759" y="2743199"/>
            <a:ext cx="11676818" cy="39188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begin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i</a:t>
            </a:r>
            <a:r>
              <a:rPr lang="pt-BR" sz="2600" dirty="0"/>
              <a:t>nicializa o servidor,  esse método normalmente é chamado após todas as configurações tenham sido realizadas.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send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método que envia a </a:t>
            </a:r>
            <a:r>
              <a:rPr lang="pt-BR" sz="2600" dirty="0"/>
              <a:t>resposta ao cliente, neste caso quem acessa o server recebe a resposta enviada por esse método.</a:t>
            </a:r>
            <a:endParaRPr lang="pt-BR" sz="2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r>
              <a:rPr lang="pt-BR" sz="2600" b="1" dirty="0"/>
              <a:t>*.</a:t>
            </a:r>
            <a:r>
              <a:rPr lang="pt-BR" sz="2600" b="1" dirty="0" err="1"/>
              <a:t>on</a:t>
            </a:r>
            <a:r>
              <a:rPr lang="pt-BR" sz="2600" b="1" dirty="0"/>
              <a:t>() </a:t>
            </a:r>
            <a:r>
              <a:rPr lang="pt-BR" sz="2600" b="1" dirty="0">
                <a:sym typeface="Wingdings" panose="05000000000000000000" pitchFamily="2" charset="2"/>
              </a:rPr>
              <a:t> </a:t>
            </a:r>
            <a:r>
              <a:rPr lang="pt-BR" sz="2600" dirty="0">
                <a:sym typeface="Wingdings" panose="05000000000000000000" pitchFamily="2" charset="2"/>
              </a:rPr>
              <a:t>m</a:t>
            </a:r>
            <a:r>
              <a:rPr lang="pt-BR" sz="2600" dirty="0"/>
              <a:t>étodo para acessar a URL quando é realizado as requisições HTTP. </a:t>
            </a:r>
          </a:p>
          <a:p>
            <a:pPr marL="0" indent="0" algn="just">
              <a:buNone/>
            </a:pPr>
            <a:endParaRPr lang="pt-BR" sz="2600" b="1" dirty="0"/>
          </a:p>
          <a:p>
            <a:pPr marL="0" indent="0" algn="just">
              <a:buNone/>
            </a:pPr>
            <a:endParaRPr lang="pt-BR" b="1" dirty="0"/>
          </a:p>
        </p:txBody>
      </p:sp>
      <p:sp>
        <p:nvSpPr>
          <p:cNvPr id="4" name="Retângulo 3"/>
          <p:cNvSpPr/>
          <p:nvPr/>
        </p:nvSpPr>
        <p:spPr>
          <a:xfrm>
            <a:off x="5987083" y="1136467"/>
            <a:ext cx="3396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AsyncWebServer</a:t>
            </a:r>
            <a:r>
              <a:rPr lang="pt-BR" b="1" dirty="0"/>
              <a:t> </a:t>
            </a:r>
            <a:r>
              <a:rPr lang="pt-BR" b="1" dirty="0">
                <a:solidFill>
                  <a:srgbClr val="FF0000"/>
                </a:solidFill>
              </a:rPr>
              <a:t>server</a:t>
            </a:r>
            <a:r>
              <a:rPr lang="pt-BR" b="1" dirty="0">
                <a:solidFill>
                  <a:schemeClr val="bg1"/>
                </a:solidFill>
              </a:rPr>
              <a:t>(80);</a:t>
            </a:r>
          </a:p>
          <a:p>
            <a:endParaRPr lang="pt-BR" b="1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4510980" y="1306285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510980" y="1863633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510980" y="2407918"/>
            <a:ext cx="1476103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3393366" y="1136467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ESP8266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393366" y="1680751"/>
            <a:ext cx="84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ESP32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393366" y="2230174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Ambos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 flipH="1">
            <a:off x="485223" y="2215734"/>
            <a:ext cx="60" cy="51302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62864" y="1828964"/>
            <a:ext cx="84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server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1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5789" y="232611"/>
            <a:ext cx="9986211" cy="522514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Respostas básicas de um servidor web assíncrono.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4197" y="986588"/>
            <a:ext cx="10672355" cy="55505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request-&gt;send(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 algn="ctr">
              <a:buNone/>
            </a:pPr>
            <a:r>
              <a:rPr lang="pt-BR" sz="2000" b="1" dirty="0" err="1"/>
              <a:t>request</a:t>
            </a:r>
            <a:r>
              <a:rPr lang="pt-BR" sz="2000" b="1" dirty="0"/>
              <a:t>-&gt;</a:t>
            </a:r>
            <a:r>
              <a:rPr lang="pt-BR" sz="2000" b="1" dirty="0" err="1"/>
              <a:t>send</a:t>
            </a:r>
            <a:r>
              <a:rPr lang="pt-BR" sz="2000" b="1" dirty="0"/>
              <a:t>(</a:t>
            </a:r>
            <a:r>
              <a:rPr lang="pt-BR" sz="2000" b="1" dirty="0">
                <a:solidFill>
                  <a:srgbClr val="FF0000"/>
                </a:solidFill>
              </a:rPr>
              <a:t>200</a:t>
            </a:r>
            <a:r>
              <a:rPr lang="pt-BR" sz="2000" b="1" dirty="0"/>
              <a:t>,</a:t>
            </a:r>
            <a:r>
              <a:rPr lang="pt-BR" sz="2000" b="1" dirty="0">
                <a:solidFill>
                  <a:srgbClr val="00B050"/>
                </a:solidFill>
              </a:rPr>
              <a:t> "</a:t>
            </a:r>
            <a:r>
              <a:rPr lang="pt-BR" sz="2000" b="1" dirty="0" err="1">
                <a:solidFill>
                  <a:srgbClr val="00B050"/>
                </a:solidFill>
              </a:rPr>
              <a:t>text</a:t>
            </a:r>
            <a:r>
              <a:rPr lang="pt-BR" sz="2000" b="1" dirty="0">
                <a:solidFill>
                  <a:srgbClr val="00B050"/>
                </a:solidFill>
              </a:rPr>
              <a:t>/</a:t>
            </a:r>
            <a:r>
              <a:rPr lang="pt-BR" sz="2000" b="1" dirty="0" err="1">
                <a:solidFill>
                  <a:srgbClr val="00B050"/>
                </a:solidFill>
              </a:rPr>
              <a:t>plain</a:t>
            </a:r>
            <a:r>
              <a:rPr lang="pt-BR" sz="2000" b="1" dirty="0">
                <a:solidFill>
                  <a:srgbClr val="00B050"/>
                </a:solidFill>
              </a:rPr>
              <a:t>"</a:t>
            </a:r>
            <a:r>
              <a:rPr lang="pt-BR" sz="2000" b="1" dirty="0"/>
              <a:t>, </a:t>
            </a:r>
            <a:r>
              <a:rPr lang="pt-BR" sz="2000" b="1" dirty="0">
                <a:solidFill>
                  <a:srgbClr val="FFFF00"/>
                </a:solidFill>
              </a:rPr>
              <a:t>"</a:t>
            </a:r>
            <a:r>
              <a:rPr lang="pt-BR" sz="2000" b="1" dirty="0" err="1">
                <a:solidFill>
                  <a:srgbClr val="FFFF00"/>
                </a:solidFill>
              </a:rPr>
              <a:t>Ola</a:t>
            </a:r>
            <a:r>
              <a:rPr lang="pt-BR" sz="2000" b="1" dirty="0">
                <a:solidFill>
                  <a:srgbClr val="FFFF00"/>
                </a:solidFill>
              </a:rPr>
              <a:t> mundo!"</a:t>
            </a:r>
            <a:r>
              <a:rPr lang="pt-BR" sz="2000" b="1" dirty="0"/>
              <a:t>);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é o código HTTP de status de resposta. A seguir alguns códigos:</a:t>
            </a:r>
          </a:p>
          <a:p>
            <a:pPr marL="914400" lvl="2" indent="0"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Informativas (100 – 199)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bem-sucedidas (200 – 299)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usamos 200 para indicar OK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Mensagens de redirecionamento (300 – 399)</a:t>
            </a: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cliente (400 – 499) – </a:t>
            </a: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normalmente 404 para </a:t>
            </a:r>
            <a:r>
              <a:rPr lang="pt-BR" altLang="pt-BR" sz="1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NotFound</a:t>
            </a:r>
            <a:endParaRPr lang="pt-BR" altLang="pt-B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Respostas de erro do servidor (500 – 599)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tipo de mídia da internet. A seguir as mais comuns:</a:t>
            </a: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plain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gif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jpeg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mpeg</a:t>
            </a:r>
            <a:endParaRPr lang="pt-BR" sz="1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o conteúdo da resposta.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49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350C-B02D-9F56-04FD-DDA27EBA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5A5AD-9C4C-8066-9DC1-282D7EC92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825625"/>
            <a:ext cx="11477615" cy="4351338"/>
          </a:xfrm>
        </p:spPr>
        <p:txBody>
          <a:bodyPr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Topologia do projeto</a:t>
            </a:r>
          </a:p>
          <a:p>
            <a:r>
              <a:rPr lang="pt-BR" dirty="0"/>
              <a:t>Noções sobre programação WEB (</a:t>
            </a:r>
            <a:r>
              <a:rPr lang="pt-BR" dirty="0" err="1"/>
              <a:t>Html</a:t>
            </a:r>
            <a:r>
              <a:rPr lang="pt-BR" dirty="0"/>
              <a:t>, CSS, </a:t>
            </a:r>
            <a:r>
              <a:rPr lang="pt-BR" dirty="0" err="1"/>
              <a:t>Bootstrap</a:t>
            </a:r>
            <a:r>
              <a:rPr lang="pt-BR" dirty="0"/>
              <a:t>)</a:t>
            </a:r>
          </a:p>
          <a:p>
            <a:r>
              <a:rPr lang="pt-BR" dirty="0"/>
              <a:t>ESP32 – o microcontrolador que transformou o mercado</a:t>
            </a:r>
          </a:p>
          <a:p>
            <a:r>
              <a:rPr lang="pt-BR" dirty="0"/>
              <a:t>Integração do projeto Web + ESP32</a:t>
            </a:r>
          </a:p>
          <a:p>
            <a:r>
              <a:rPr lang="pt-BR" dirty="0"/>
              <a:t>Demonstração prática – ESP32 + DHT11 (Sensor de Temperatura e Umidade)</a:t>
            </a:r>
          </a:p>
        </p:txBody>
      </p:sp>
    </p:spTree>
    <p:extLst>
      <p:ext uri="{BB962C8B-B14F-4D97-AF65-F5344CB8AC3E}">
        <p14:creationId xmlns:p14="http://schemas.microsoft.com/office/powerpoint/2010/main" val="25867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A73ED-AAAD-11EF-4886-FB733C4A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Introdução....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66445-52FC-821A-6C81-9828192D9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96" y="1519638"/>
            <a:ext cx="11750667" cy="981743"/>
          </a:xfrm>
        </p:spPr>
        <p:txBody>
          <a:bodyPr/>
          <a:lstStyle/>
          <a:p>
            <a:r>
              <a:rPr lang="pt-BR" dirty="0"/>
              <a:t>IoT = Internet das Coisas...</a:t>
            </a:r>
          </a:p>
          <a:p>
            <a:endParaRPr lang="pt-BR" dirty="0"/>
          </a:p>
        </p:txBody>
      </p:sp>
      <p:pic>
        <p:nvPicPr>
          <p:cNvPr id="5" name="Imagem 4" descr="Uma imagem contendo circuito, azul&#10;&#10;Descrição gerada automaticamente">
            <a:extLst>
              <a:ext uri="{FF2B5EF4-FFF2-40B4-BE49-F238E27FC236}">
                <a16:creationId xmlns:a16="http://schemas.microsoft.com/office/drawing/2014/main" id="{CA0FEC34-85BF-5725-0FEA-48A49E01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96" y="1890195"/>
            <a:ext cx="8407066" cy="48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9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40CFA-3197-0AD9-6CA1-624F7F1A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Requisitos de Projeto....</a:t>
            </a:r>
          </a:p>
        </p:txBody>
      </p:sp>
      <p:pic>
        <p:nvPicPr>
          <p:cNvPr id="7" name="Espaço Reservado para Conteúdo 6" descr="Circuito eletrônico com números&#10;&#10;Descrição gerada automaticamente com confiança média">
            <a:extLst>
              <a:ext uri="{FF2B5EF4-FFF2-40B4-BE49-F238E27FC236}">
                <a16:creationId xmlns:a16="http://schemas.microsoft.com/office/drawing/2014/main" id="{021349E4-543C-09B5-F032-4F5998BD1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2602" y="4345601"/>
            <a:ext cx="3291931" cy="1645966"/>
          </a:xfrm>
        </p:spPr>
      </p:pic>
      <p:pic>
        <p:nvPicPr>
          <p:cNvPr id="11" name="Imagem 10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14DB1850-42B3-0C57-0967-84DAF4D9A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067" y="4137123"/>
            <a:ext cx="2021968" cy="934228"/>
          </a:xfrm>
          <a:prstGeom prst="rect">
            <a:avLst/>
          </a:prstGeom>
        </p:spPr>
      </p:pic>
      <p:sp>
        <p:nvSpPr>
          <p:cNvPr id="12" name="Seta: da Esquerda para a Direita 11">
            <a:extLst>
              <a:ext uri="{FF2B5EF4-FFF2-40B4-BE49-F238E27FC236}">
                <a16:creationId xmlns:a16="http://schemas.microsoft.com/office/drawing/2014/main" id="{F2E66CE4-60D4-7D57-37A8-516061EDDD50}"/>
              </a:ext>
            </a:extLst>
          </p:cNvPr>
          <p:cNvSpPr/>
          <p:nvPr/>
        </p:nvSpPr>
        <p:spPr>
          <a:xfrm>
            <a:off x="1647712" y="4055979"/>
            <a:ext cx="581495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Uma imagem contendo mesa, par, em pé, pássaro&#10;&#10;Descrição gerada automaticamente">
            <a:extLst>
              <a:ext uri="{FF2B5EF4-FFF2-40B4-BE49-F238E27FC236}">
                <a16:creationId xmlns:a16="http://schemas.microsoft.com/office/drawing/2014/main" id="{5EF47C4B-6F26-EB55-2F20-E447ACA5D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2" y="5700304"/>
            <a:ext cx="651159" cy="1036616"/>
          </a:xfrm>
          <a:prstGeom prst="rect">
            <a:avLst/>
          </a:prstGeom>
        </p:spPr>
      </p:pic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6E792CD8-BC14-74AD-54D7-1ACDF9E485C3}"/>
              </a:ext>
            </a:extLst>
          </p:cNvPr>
          <p:cNvSpPr/>
          <p:nvPr/>
        </p:nvSpPr>
        <p:spPr>
          <a:xfrm rot="16200000">
            <a:off x="1700938" y="5704569"/>
            <a:ext cx="475048" cy="581497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52E748D-6881-414B-2B29-47D013898496}"/>
              </a:ext>
            </a:extLst>
          </p:cNvPr>
          <p:cNvGrpSpPr/>
          <p:nvPr/>
        </p:nvGrpSpPr>
        <p:grpSpPr>
          <a:xfrm>
            <a:off x="4726894" y="1068662"/>
            <a:ext cx="3506984" cy="852658"/>
            <a:chOff x="3664346" y="1327175"/>
            <a:chExt cx="4411850" cy="1678040"/>
          </a:xfrm>
        </p:grpSpPr>
        <p:pic>
          <p:nvPicPr>
            <p:cNvPr id="19" name="Imagem 18" descr="Ícone&#10;&#10;Descrição gerada automaticamente">
              <a:extLst>
                <a:ext uri="{FF2B5EF4-FFF2-40B4-BE49-F238E27FC236}">
                  <a16:creationId xmlns:a16="http://schemas.microsoft.com/office/drawing/2014/main" id="{C75B5E45-DBF1-757D-1D8C-572C22139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390" y="1327175"/>
              <a:ext cx="1338512" cy="1338512"/>
            </a:xfrm>
            <a:prstGeom prst="rect">
              <a:avLst/>
            </a:prstGeom>
          </p:spPr>
        </p:pic>
        <p:pic>
          <p:nvPicPr>
            <p:cNvPr id="32" name="Imagem 31" descr="Ícone&#10;&#10;Descrição gerada automaticamente">
              <a:extLst>
                <a:ext uri="{FF2B5EF4-FFF2-40B4-BE49-F238E27FC236}">
                  <a16:creationId xmlns:a16="http://schemas.microsoft.com/office/drawing/2014/main" id="{26508B82-59DF-6BF1-382B-6290AE72A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128" y="1369015"/>
              <a:ext cx="1931068" cy="1581237"/>
            </a:xfrm>
            <a:prstGeom prst="rect">
              <a:avLst/>
            </a:prstGeom>
          </p:spPr>
        </p:pic>
        <p:pic>
          <p:nvPicPr>
            <p:cNvPr id="33" name="Imagem 32" descr="Ícone&#10;&#10;Descrição gerada automaticamente">
              <a:extLst>
                <a:ext uri="{FF2B5EF4-FFF2-40B4-BE49-F238E27FC236}">
                  <a16:creationId xmlns:a16="http://schemas.microsoft.com/office/drawing/2014/main" id="{13F95375-96A4-F361-7944-4E50033AA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4346" y="1423978"/>
              <a:ext cx="1645967" cy="1581237"/>
            </a:xfrm>
            <a:prstGeom prst="rect">
              <a:avLst/>
            </a:prstGeom>
          </p:spPr>
        </p:pic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CADDB79-DF95-955F-DEFC-568698FE6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857" y="3402779"/>
            <a:ext cx="3506983" cy="3411771"/>
          </a:xfrm>
          <a:prstGeom prst="rect">
            <a:avLst/>
          </a:prstGeom>
        </p:spPr>
      </p:pic>
      <p:sp>
        <p:nvSpPr>
          <p:cNvPr id="38" name="Seta: da Esquerda para a Direita 37">
            <a:extLst>
              <a:ext uri="{FF2B5EF4-FFF2-40B4-BE49-F238E27FC236}">
                <a16:creationId xmlns:a16="http://schemas.microsoft.com/office/drawing/2014/main" id="{2F17756B-C354-6014-175A-1CACEB31D7DF}"/>
              </a:ext>
            </a:extLst>
          </p:cNvPr>
          <p:cNvSpPr/>
          <p:nvPr/>
        </p:nvSpPr>
        <p:spPr>
          <a:xfrm rot="18743045">
            <a:off x="3104578" y="2392598"/>
            <a:ext cx="2158813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da Esquerda para a Direita 38">
            <a:extLst>
              <a:ext uri="{FF2B5EF4-FFF2-40B4-BE49-F238E27FC236}">
                <a16:creationId xmlns:a16="http://schemas.microsoft.com/office/drawing/2014/main" id="{409D7F25-0B53-DB87-E1E1-78EF095A0E4B}"/>
              </a:ext>
            </a:extLst>
          </p:cNvPr>
          <p:cNvSpPr/>
          <p:nvPr/>
        </p:nvSpPr>
        <p:spPr>
          <a:xfrm rot="13397101">
            <a:off x="7655448" y="2315889"/>
            <a:ext cx="2130866" cy="416778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106D4A4-2043-6EA3-2227-ADF9F0D00078}"/>
              </a:ext>
            </a:extLst>
          </p:cNvPr>
          <p:cNvGrpSpPr/>
          <p:nvPr/>
        </p:nvGrpSpPr>
        <p:grpSpPr>
          <a:xfrm>
            <a:off x="4717639" y="4073356"/>
            <a:ext cx="1645967" cy="2616544"/>
            <a:chOff x="4225492" y="3593252"/>
            <a:chExt cx="1645967" cy="2616544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604AA63F-7FC1-F019-7495-B3D47B8EDA08}"/>
                </a:ext>
              </a:extLst>
            </p:cNvPr>
            <p:cNvSpPr/>
            <p:nvPr/>
          </p:nvSpPr>
          <p:spPr>
            <a:xfrm>
              <a:off x="4225492" y="3593252"/>
              <a:ext cx="1645967" cy="2616544"/>
            </a:xfrm>
            <a:prstGeom prst="roundRect">
              <a:avLst>
                <a:gd name="adj" fmla="val 843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97B796FF-8768-6F89-032B-17BEE7321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738" y="5130489"/>
              <a:ext cx="164040" cy="349110"/>
            </a:xfrm>
            <a:prstGeom prst="rect">
              <a:avLst/>
            </a:prstGeom>
          </p:spPr>
        </p:pic>
        <p:pic>
          <p:nvPicPr>
            <p:cNvPr id="43" name="Imagem 42" descr="Desenho de um círculo&#10;&#10;Descrição gerada automaticamente com confiança média">
              <a:extLst>
                <a:ext uri="{FF2B5EF4-FFF2-40B4-BE49-F238E27FC236}">
                  <a16:creationId xmlns:a16="http://schemas.microsoft.com/office/drawing/2014/main" id="{288D1C0B-D51E-603F-A6FF-A71FD4DF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047" y="5121579"/>
              <a:ext cx="166143" cy="349110"/>
            </a:xfrm>
            <a:prstGeom prst="rect">
              <a:avLst/>
            </a:prstGeom>
          </p:spPr>
        </p:pic>
        <p:pic>
          <p:nvPicPr>
            <p:cNvPr id="45" name="Imagem 44" descr="Ícone&#10;&#10;Descrição gerada automaticamente">
              <a:extLst>
                <a:ext uri="{FF2B5EF4-FFF2-40B4-BE49-F238E27FC236}">
                  <a16:creationId xmlns:a16="http://schemas.microsoft.com/office/drawing/2014/main" id="{705E0082-DBD1-FDDB-537E-411A7EA5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13" y="5613266"/>
              <a:ext cx="334389" cy="464779"/>
            </a:xfrm>
            <a:prstGeom prst="rect">
              <a:avLst/>
            </a:prstGeom>
          </p:spPr>
        </p:pic>
        <p:pic>
          <p:nvPicPr>
            <p:cNvPr id="47" name="Imagem 46" descr="Desenho com traços pretos em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581F02C-74FC-493B-8A66-2749CC35C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322" y="5137705"/>
              <a:ext cx="166143" cy="349110"/>
            </a:xfrm>
            <a:prstGeom prst="rect">
              <a:avLst/>
            </a:prstGeom>
          </p:spPr>
        </p:pic>
        <p:pic>
          <p:nvPicPr>
            <p:cNvPr id="49" name="Imagem 48" descr="Ícone&#10;&#10;Descrição gerada automaticamente">
              <a:extLst>
                <a:ext uri="{FF2B5EF4-FFF2-40B4-BE49-F238E27FC236}">
                  <a16:creationId xmlns:a16="http://schemas.microsoft.com/office/drawing/2014/main" id="{222224AC-BED2-474B-C466-D572A1EBE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737" y="5614277"/>
              <a:ext cx="338595" cy="471088"/>
            </a:xfrm>
            <a:prstGeom prst="rect">
              <a:avLst/>
            </a:prstGeom>
          </p:spPr>
        </p:pic>
        <p:pic>
          <p:nvPicPr>
            <p:cNvPr id="51" name="Imagem 50" descr="Ícone&#10;&#10;Descrição gerada automaticamente">
              <a:extLst>
                <a:ext uri="{FF2B5EF4-FFF2-40B4-BE49-F238E27FC236}">
                  <a16:creationId xmlns:a16="http://schemas.microsoft.com/office/drawing/2014/main" id="{FA3AA325-7CEF-738D-0C6C-37A4689A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6424" y="5620586"/>
              <a:ext cx="336492" cy="464779"/>
            </a:xfrm>
            <a:prstGeom prst="rect">
              <a:avLst/>
            </a:pr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B956E5A9-5D23-B0FF-0EA7-8F4D022F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91812" y="4507981"/>
              <a:ext cx="1360068" cy="464779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ECEC62F0-62A9-2D8D-BF7A-6E632149F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92997" y="3600124"/>
              <a:ext cx="529468" cy="664242"/>
            </a:xfrm>
            <a:prstGeom prst="rect">
              <a:avLst/>
            </a:prstGeom>
          </p:spPr>
        </p:pic>
        <p:sp>
          <p:nvSpPr>
            <p:cNvPr id="57" name="Chave Direita 56">
              <a:extLst>
                <a:ext uri="{FF2B5EF4-FFF2-40B4-BE49-F238E27FC236}">
                  <a16:creationId xmlns:a16="http://schemas.microsoft.com/office/drawing/2014/main" id="{1873F36C-E195-E7A7-4407-B5B69E74BFE4}"/>
                </a:ext>
              </a:extLst>
            </p:cNvPr>
            <p:cNvSpPr/>
            <p:nvPr/>
          </p:nvSpPr>
          <p:spPr>
            <a:xfrm rot="16200000">
              <a:off x="4955675" y="3659614"/>
              <a:ext cx="183840" cy="1442442"/>
            </a:xfrm>
            <a:prstGeom prst="rightBrace">
              <a:avLst>
                <a:gd name="adj1" fmla="val 80125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Seta: para Cima 58">
            <a:extLst>
              <a:ext uri="{FF2B5EF4-FFF2-40B4-BE49-F238E27FC236}">
                <a16:creationId xmlns:a16="http://schemas.microsoft.com/office/drawing/2014/main" id="{A166EA0E-02B0-4114-108E-C8A79174ED60}"/>
              </a:ext>
            </a:extLst>
          </p:cNvPr>
          <p:cNvSpPr/>
          <p:nvPr/>
        </p:nvSpPr>
        <p:spPr>
          <a:xfrm rot="16200000">
            <a:off x="3845152" y="5260294"/>
            <a:ext cx="475048" cy="1205746"/>
          </a:xfrm>
          <a:prstGeom prst="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2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3B2EF-70AB-5724-2490-53997A59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algn="ctr"/>
            <a:r>
              <a:rPr lang="pt-BR" sz="2700" b="1" dirty="0">
                <a:solidFill>
                  <a:srgbClr val="7FCFE5"/>
                </a:solidFill>
              </a:rPr>
              <a:t>HTML - é uma Linguagem de Marcação de Hiper Texto, ou seja, é a forma utilizada para a construção de páginas web.</a:t>
            </a:r>
            <a:br>
              <a:rPr lang="pt-BR" sz="2700" b="1" dirty="0">
                <a:solidFill>
                  <a:srgbClr val="7FCFE5"/>
                </a:solidFill>
              </a:rPr>
            </a:br>
            <a:r>
              <a:rPr lang="pt-BR" sz="2700" b="1" dirty="0">
                <a:solidFill>
                  <a:srgbClr val="FFFF00"/>
                </a:solidFill>
              </a:rPr>
              <a:t>Não é uma linguagem de programação!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3B6E70A-6BEB-7BE6-78B1-BA03DBC86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056" y="1629972"/>
            <a:ext cx="5320208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&lt;!DOCTYPE 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&lt;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r>
              <a:rPr lang="pt-BR" b="1" dirty="0"/>
              <a:t>	&lt;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</a:t>
            </a:r>
            <a:r>
              <a:rPr lang="pt-BR" b="1" dirty="0" err="1"/>
              <a:t>head</a:t>
            </a:r>
            <a:r>
              <a:rPr lang="pt-BR" b="1" dirty="0"/>
              <a:t>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&lt;body&gt;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b="1" dirty="0"/>
              <a:t>	&lt;/body&gt;</a:t>
            </a:r>
          </a:p>
          <a:p>
            <a:pPr marL="0" indent="0">
              <a:buNone/>
            </a:pPr>
            <a:r>
              <a:rPr lang="pt-BR" b="1" dirty="0"/>
              <a:t>&lt;/</a:t>
            </a:r>
            <a:r>
              <a:rPr lang="pt-BR" b="1" dirty="0" err="1"/>
              <a:t>html</a:t>
            </a:r>
            <a:r>
              <a:rPr lang="pt-BR" b="1" dirty="0"/>
              <a:t>&gt;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0988F9-482B-3FA6-3DCD-D2AEAF04D48B}"/>
              </a:ext>
            </a:extLst>
          </p:cNvPr>
          <p:cNvSpPr/>
          <p:nvPr/>
        </p:nvSpPr>
        <p:spPr>
          <a:xfrm>
            <a:off x="246656" y="2053636"/>
            <a:ext cx="5328592" cy="4608512"/>
          </a:xfrm>
          <a:prstGeom prst="rect">
            <a:avLst/>
          </a:prstGeom>
          <a:noFill/>
          <a:ln w="76200">
            <a:solidFill>
              <a:srgbClr val="FF33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FD15E0-71F2-4A0B-5A62-669ACB233604}"/>
              </a:ext>
            </a:extLst>
          </p:cNvPr>
          <p:cNvSpPr/>
          <p:nvPr/>
        </p:nvSpPr>
        <p:spPr>
          <a:xfrm>
            <a:off x="1331494" y="2701708"/>
            <a:ext cx="4099738" cy="158417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60C421-26E4-6D31-BCE4-5334E6E85549}"/>
              </a:ext>
            </a:extLst>
          </p:cNvPr>
          <p:cNvSpPr/>
          <p:nvPr/>
        </p:nvSpPr>
        <p:spPr>
          <a:xfrm>
            <a:off x="1331494" y="4667882"/>
            <a:ext cx="4099737" cy="16088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6064DD7-DA2B-6AB2-1F71-C39E54B3445E}"/>
              </a:ext>
            </a:extLst>
          </p:cNvPr>
          <p:cNvSpPr/>
          <p:nvPr/>
        </p:nvSpPr>
        <p:spPr>
          <a:xfrm>
            <a:off x="102640" y="1549580"/>
            <a:ext cx="5625008" cy="5264968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DC19543B-AEB3-46AA-3A51-F4B47540DD02}"/>
              </a:ext>
            </a:extLst>
          </p:cNvPr>
          <p:cNvSpPr/>
          <p:nvPr/>
        </p:nvSpPr>
        <p:spPr>
          <a:xfrm>
            <a:off x="6660086" y="2627090"/>
            <a:ext cx="4892842" cy="806958"/>
          </a:xfrm>
          <a:prstGeom prst="wedgeRoundRectCallout">
            <a:avLst>
              <a:gd name="adj1" fmla="val -72144"/>
              <a:gd name="adj2" fmla="val -36899"/>
              <a:gd name="adj3" fmla="val 16667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(HTML) onde toda a página será desenvolvida. Portanto, todas as outras </a:t>
            </a:r>
            <a:r>
              <a:rPr lang="pt-BR" sz="1800" b="1" dirty="0" err="1"/>
              <a:t>tags</a:t>
            </a:r>
            <a:r>
              <a:rPr lang="pt-BR" sz="1800" b="1" dirty="0"/>
              <a:t> devem estar aqui dentro.</a:t>
            </a:r>
            <a:endParaRPr lang="pt-BR" sz="2000" b="1" dirty="0"/>
          </a:p>
        </p:txBody>
      </p:sp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457E9A70-C302-7B92-50A6-79A6FBE19D7A}"/>
              </a:ext>
            </a:extLst>
          </p:cNvPr>
          <p:cNvSpPr/>
          <p:nvPr/>
        </p:nvSpPr>
        <p:spPr>
          <a:xfrm>
            <a:off x="6660086" y="1587499"/>
            <a:ext cx="4892842" cy="806958"/>
          </a:xfrm>
          <a:prstGeom prst="wedgeRoundRectCallout">
            <a:avLst>
              <a:gd name="adj1" fmla="val -68210"/>
              <a:gd name="adj2" fmla="val -210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solidFill>
                  <a:schemeClr val="tx1"/>
                </a:solidFill>
              </a:rPr>
              <a:t>O &lt;DOCTYPE html&gt; não é uma tag HTML. Aqui é informado para o navegador que o HTML usado é o 5</a:t>
            </a:r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15" name="Balão de Fala: Retângulo com Cantos Arredondados 14">
            <a:extLst>
              <a:ext uri="{FF2B5EF4-FFF2-40B4-BE49-F238E27FC236}">
                <a16:creationId xmlns:a16="http://schemas.microsoft.com/office/drawing/2014/main" id="{BB7D5428-87DF-4E96-3540-C00E52D6A4EA}"/>
              </a:ext>
            </a:extLst>
          </p:cNvPr>
          <p:cNvSpPr/>
          <p:nvPr/>
        </p:nvSpPr>
        <p:spPr>
          <a:xfrm>
            <a:off x="6651702" y="3666681"/>
            <a:ext cx="4892842" cy="1201213"/>
          </a:xfrm>
          <a:prstGeom prst="wedgeRoundRectCallout">
            <a:avLst>
              <a:gd name="adj1" fmla="val -75259"/>
              <a:gd name="adj2" fmla="val -30935"/>
              <a:gd name="adj3" fmla="val 16667"/>
            </a:avLst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É o elemento (HEAD) que compõe o topo dá página ou o cabeçalho. O conteúdo não aparece no browser, mas contém instruções sobre seu conteúdo e comportamento.</a:t>
            </a:r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Balão de Fala: Retângulo com Cantos Arredondados 15">
            <a:extLst>
              <a:ext uri="{FF2B5EF4-FFF2-40B4-BE49-F238E27FC236}">
                <a16:creationId xmlns:a16="http://schemas.microsoft.com/office/drawing/2014/main" id="{29175116-66B1-876C-9AD6-43A0E9CBB026}"/>
              </a:ext>
            </a:extLst>
          </p:cNvPr>
          <p:cNvSpPr/>
          <p:nvPr/>
        </p:nvSpPr>
        <p:spPr>
          <a:xfrm>
            <a:off x="6646293" y="5402853"/>
            <a:ext cx="4892842" cy="806958"/>
          </a:xfrm>
          <a:prstGeom prst="wedgeRoundRectCallout">
            <a:avLst>
              <a:gd name="adj1" fmla="val -74440"/>
              <a:gd name="adj2" fmla="val -20001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O elemento body (corpo) compreende toda a área onde irá aparecer o conteúdo visual da página.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B1A960-8711-34F5-8F7D-04D5DBA31C07}"/>
              </a:ext>
            </a:extLst>
          </p:cNvPr>
          <p:cNvSpPr/>
          <p:nvPr/>
        </p:nvSpPr>
        <p:spPr>
          <a:xfrm>
            <a:off x="7098631" y="6368716"/>
            <a:ext cx="4020544" cy="4458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Comentários num documento HTML</a:t>
            </a:r>
          </a:p>
          <a:p>
            <a:pPr algn="ctr"/>
            <a:r>
              <a:rPr lang="pt-BR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&lt;!-- aqui vem o comentário --&gt;</a:t>
            </a:r>
          </a:p>
        </p:txBody>
      </p:sp>
    </p:spTree>
    <p:extLst>
      <p:ext uri="{BB962C8B-B14F-4D97-AF65-F5344CB8AC3E}">
        <p14:creationId xmlns:p14="http://schemas.microsoft.com/office/powerpoint/2010/main" val="231624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FAB71-9BF1-9206-7A7B-67E8D354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/>
              <a:t>Algumas </a:t>
            </a:r>
            <a:r>
              <a:rPr lang="pt-BR" sz="4000" b="1" dirty="0" err="1"/>
              <a:t>tags</a:t>
            </a:r>
            <a:r>
              <a:rPr lang="pt-BR" sz="4000" b="1" dirty="0"/>
              <a:t> usadas em um arquivo HTML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9839AE9-7B24-A400-41DD-63A9911FE470}"/>
              </a:ext>
            </a:extLst>
          </p:cNvPr>
          <p:cNvSpPr txBox="1">
            <a:spLocks/>
          </p:cNvSpPr>
          <p:nvPr/>
        </p:nvSpPr>
        <p:spPr>
          <a:xfrm>
            <a:off x="344460" y="1644316"/>
            <a:ext cx="11494103" cy="4998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dentro do elemento HEAD.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&lt;script&gt; &lt;/script&gt;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compreende um código escrito em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javascript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inserir CSS.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&lt;link .....&gt;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é usada para adicionar links.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&lt;h1&gt; &lt;/h1&gt; .........&lt;h6&gt; &lt;/h6&gt;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essa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tag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são variações na escrita de títulos (h1 título principal, h2 subtítulo, etc..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&lt;/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usado para dividir o conteúdo de uma página em blocos (divisões)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texto colocado sem formatação em um novo parágrafo (p)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&lt;b&gt; &lt;/b&gt;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negrito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&lt;i&gt;...... &lt;/i&gt;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deixa o texto em itálico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quebra de linha e </a:t>
            </a:r>
            <a:r>
              <a:rPr lang="pt-BR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desenhauma</a:t>
            </a:r>
            <a:r>
              <a:rPr lang="pt-BR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barra horizontal.</a:t>
            </a:r>
            <a:endParaRPr lang="pt-BR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6F33B371-27D5-313D-F164-484B359F76BA}"/>
              </a:ext>
            </a:extLst>
          </p:cNvPr>
          <p:cNvSpPr/>
          <p:nvPr/>
        </p:nvSpPr>
        <p:spPr>
          <a:xfrm>
            <a:off x="8385329" y="5558588"/>
            <a:ext cx="173133" cy="770873"/>
          </a:xfrm>
          <a:prstGeom prst="rightBrace">
            <a:avLst>
              <a:gd name="adj1" fmla="val 77268"/>
              <a:gd name="adj2" fmla="val 52177"/>
            </a:avLst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EC4009EB-EA3B-9CC7-9487-C98C86C538DD}"/>
              </a:ext>
            </a:extLst>
          </p:cNvPr>
          <p:cNvSpPr/>
          <p:nvPr/>
        </p:nvSpPr>
        <p:spPr>
          <a:xfrm>
            <a:off x="9015664" y="5061284"/>
            <a:ext cx="3088105" cy="1669616"/>
          </a:xfrm>
          <a:prstGeom prst="wedgeRoundRectCallout">
            <a:avLst>
              <a:gd name="adj1" fmla="val -56558"/>
              <a:gd name="adj2" fmla="val 20353"/>
              <a:gd name="adj3" fmla="val 16667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Algumas TAGS não tem fechamento    &lt; &gt; .....&lt;/&gt;, neste caso pode-se deixar apenas a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tag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sem a barra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&gt; ou no HTML5 se permite fazer o seguinte: &lt;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497406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C6C0B-49FD-0206-E5CD-B7B6938A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Inserido imagens e criando 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991F5E-E12E-3F34-9FFA-4EE6307B2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Inserindo imagens, sons e vídeos em página web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=“logo.png”&gt; ou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=“logo.png”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=“100”&gt;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b)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/logo.png”&gt;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c) 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=“http://www.novosite.com/figuras/imagem.png”&gt;</a:t>
            </a:r>
          </a:p>
          <a:p>
            <a:pPr algn="just"/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Como clicar numa figura e ser redirecionado para um site?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a) 	&lt;a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=“http://www.infoescola.com/geografia/mapa-do-brasil”&gt;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=“mapa_brasil.png”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=“200”&gt; </a:t>
            </a:r>
          </a:p>
          <a:p>
            <a:pPr marL="457200" lvl="1" indent="0" algn="just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	&lt;/a&gt;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680B4D8-1E8D-F9C8-0AEF-B7319B34BB0A}"/>
              </a:ext>
            </a:extLst>
          </p:cNvPr>
          <p:cNvSpPr txBox="1">
            <a:spLocks/>
          </p:cNvSpPr>
          <p:nvPr/>
        </p:nvSpPr>
        <p:spPr>
          <a:xfrm>
            <a:off x="2429691" y="315685"/>
            <a:ext cx="7681306" cy="5997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B45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49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oSemanaAcademica_VF" id="{12C28FDF-2BB5-49F0-AD45-CDCDDD036342}" vid="{3A9BB4E3-EF97-4480-8873-E9E0610370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4867</Words>
  <Application>Microsoft Office PowerPoint</Application>
  <PresentationFormat>Widescreen</PresentationFormat>
  <Paragraphs>617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Consolas</vt:lpstr>
      <vt:lpstr>Wingdings</vt:lpstr>
      <vt:lpstr>Tema do Office</vt:lpstr>
      <vt:lpstr>Baixe o material da Palestra  acesse o github  https://github.com/aterroso/SemanaESP32</vt:lpstr>
      <vt:lpstr>IoT - desvendando os mistérios de um sistema web embarcado num ESP32 - com demonstração prática</vt:lpstr>
      <vt:lpstr>Quem sou??</vt:lpstr>
      <vt:lpstr>Sumário</vt:lpstr>
      <vt:lpstr>Introdução....</vt:lpstr>
      <vt:lpstr>Requisitos de Projeto....</vt:lpstr>
      <vt:lpstr>HTML - é uma Linguagem de Marcação de Hiper Texto, ou seja, é a forma utilizada para a construção de páginas web. Não é uma linguagem de programação!</vt:lpstr>
      <vt:lpstr>Algumas tags usadas em um arquivo HTML</vt:lpstr>
      <vt:lpstr>Inserido imagens e criando links</vt:lpstr>
      <vt:lpstr>Estruturando o conteúdo na página web</vt:lpstr>
      <vt:lpstr>Continuação....</vt:lpstr>
      <vt:lpstr>Continuação.....</vt:lpstr>
      <vt:lpstr>Tag’s utilizadas na formatação de texto</vt:lpstr>
      <vt:lpstr>Estruturando o texto em formato de listas</vt:lpstr>
      <vt:lpstr>Introdução ao CSS (Cascading Style Sheet – Folha de Estilos em Cascata).</vt:lpstr>
      <vt:lpstr>Propriedades de fontes</vt:lpstr>
      <vt:lpstr>Configurando um elemento em relação as bordas</vt:lpstr>
      <vt:lpstr>ESP32</vt:lpstr>
      <vt:lpstr>ESP32 x Kit Arduino UNO</vt:lpstr>
      <vt:lpstr>Valores de mercado....(base ML)</vt:lpstr>
      <vt:lpstr>Pinagem do ESP32</vt:lpstr>
      <vt:lpstr>Desenvolvimento do webserver no ESP32</vt:lpstr>
      <vt:lpstr>O QUE É SPIFFS (SPI FLASH FILE SYSTEM)?</vt:lpstr>
      <vt:lpstr>Exemplo 1: Modelo simples de uma página web no próprio código em C</vt:lpstr>
      <vt:lpstr>Continuação.....</vt:lpstr>
      <vt:lpstr>Exemplo 2: Colocando imagens......</vt:lpstr>
      <vt:lpstr>Continuação.....</vt:lpstr>
      <vt:lpstr>Continuação.....</vt:lpstr>
      <vt:lpstr>Exemplo 3: Código do ESP32 + HTML + CSS </vt:lpstr>
      <vt:lpstr>Continuação.....</vt:lpstr>
      <vt:lpstr>Continuação.....</vt:lpstr>
      <vt:lpstr>HTML</vt:lpstr>
      <vt:lpstr>CSS</vt:lpstr>
      <vt:lpstr>Detalhamento da Função request-&gt;send()</vt:lpstr>
      <vt:lpstr>Os métodos de ESP8266WebServer, WebServer ou AsyncWebServer</vt:lpstr>
      <vt:lpstr>Respostas básicas de um servidor web assíncrono.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aterroso</dc:creator>
  <cp:lastModifiedBy>aterroso</cp:lastModifiedBy>
  <cp:revision>29</cp:revision>
  <dcterms:created xsi:type="dcterms:W3CDTF">2024-09-28T15:05:48Z</dcterms:created>
  <dcterms:modified xsi:type="dcterms:W3CDTF">2024-10-02T21:24:25Z</dcterms:modified>
</cp:coreProperties>
</file>